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083A-4945-4803-8452-7433E99B7965}" v="9" dt="2026-03-30T05:46:08.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65" y="5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Bacchus" userId="ebb736c2ee9a57f7" providerId="LiveId" clId="{CF207A5D-4D69-466C-AFDA-6CFB1AAC3DD0}"/>
    <pc:docChg chg="custSel addSld modSld">
      <pc:chgData name="Robin Bacchus" userId="ebb736c2ee9a57f7" providerId="LiveId" clId="{CF207A5D-4D69-466C-AFDA-6CFB1AAC3DD0}" dt="2026-03-30T05:46:08.924" v="24"/>
      <pc:docMkLst>
        <pc:docMk/>
      </pc:docMkLst>
      <pc:sldChg chg="modSp">
        <pc:chgData name="Robin Bacchus" userId="ebb736c2ee9a57f7" providerId="LiveId" clId="{CF207A5D-4D69-466C-AFDA-6CFB1AAC3DD0}" dt="2026-03-30T05:40:26.868" v="0"/>
        <pc:sldMkLst>
          <pc:docMk/>
          <pc:sldMk cId="421150628" sldId="270"/>
        </pc:sldMkLst>
        <pc:spChg chg="mod">
          <ac:chgData name="Robin Bacchus" userId="ebb736c2ee9a57f7" providerId="LiveId" clId="{CF207A5D-4D69-466C-AFDA-6CFB1AAC3DD0}" dt="2026-03-30T05:40:26.868" v="0"/>
          <ac:spMkLst>
            <pc:docMk/>
            <pc:sldMk cId="421150628" sldId="270"/>
            <ac:spMk id="3" creationId="{0187E91E-E6BB-6E44-176A-E417B2F3D97A}"/>
          </ac:spMkLst>
        </pc:spChg>
      </pc:sldChg>
      <pc:sldChg chg="modSp new">
        <pc:chgData name="Robin Bacchus" userId="ebb736c2ee9a57f7" providerId="LiveId" clId="{CF207A5D-4D69-466C-AFDA-6CFB1AAC3DD0}" dt="2026-03-30T05:41:28.509" v="3"/>
        <pc:sldMkLst>
          <pc:docMk/>
          <pc:sldMk cId="2507347624" sldId="271"/>
        </pc:sldMkLst>
        <pc:spChg chg="mod">
          <ac:chgData name="Robin Bacchus" userId="ebb736c2ee9a57f7" providerId="LiveId" clId="{CF207A5D-4D69-466C-AFDA-6CFB1AAC3DD0}" dt="2026-03-30T05:41:28.509" v="3"/>
          <ac:spMkLst>
            <pc:docMk/>
            <pc:sldMk cId="2507347624" sldId="271"/>
            <ac:spMk id="3" creationId="{A3451675-1CC3-20D8-A995-1BD27833B3DF}"/>
          </ac:spMkLst>
        </pc:spChg>
      </pc:sldChg>
      <pc:sldChg chg="addSp delSp modSp new mod">
        <pc:chgData name="Robin Bacchus" userId="ebb736c2ee9a57f7" providerId="LiveId" clId="{CF207A5D-4D69-466C-AFDA-6CFB1AAC3DD0}" dt="2026-03-30T05:43:33.892" v="13" actId="1076"/>
        <pc:sldMkLst>
          <pc:docMk/>
          <pc:sldMk cId="2904157186" sldId="272"/>
        </pc:sldMkLst>
        <pc:spChg chg="mod">
          <ac:chgData name="Robin Bacchus" userId="ebb736c2ee9a57f7" providerId="LiveId" clId="{CF207A5D-4D69-466C-AFDA-6CFB1AAC3DD0}" dt="2026-03-30T05:42:38.575" v="9" actId="404"/>
          <ac:spMkLst>
            <pc:docMk/>
            <pc:sldMk cId="2904157186" sldId="272"/>
            <ac:spMk id="2" creationId="{E50FAABA-85BC-E6A6-AE6D-1EDAB41BCB56}"/>
          </ac:spMkLst>
        </pc:spChg>
        <pc:spChg chg="del">
          <ac:chgData name="Robin Bacchus" userId="ebb736c2ee9a57f7" providerId="LiveId" clId="{CF207A5D-4D69-466C-AFDA-6CFB1AAC3DD0}" dt="2026-03-30T05:43:01.791" v="10" actId="478"/>
          <ac:spMkLst>
            <pc:docMk/>
            <pc:sldMk cId="2904157186" sldId="272"/>
            <ac:spMk id="3" creationId="{EE2DE5CA-9961-3141-E7BE-4DB7A1EA86F7}"/>
          </ac:spMkLst>
        </pc:spChg>
        <pc:picChg chg="add mod">
          <ac:chgData name="Robin Bacchus" userId="ebb736c2ee9a57f7" providerId="LiveId" clId="{CF207A5D-4D69-466C-AFDA-6CFB1AAC3DD0}" dt="2026-03-30T05:43:33.892" v="13" actId="1076"/>
          <ac:picMkLst>
            <pc:docMk/>
            <pc:sldMk cId="2904157186" sldId="272"/>
            <ac:picMk id="3074" creationId="{C945D4F3-C5F6-12F2-DF55-4965A617778F}"/>
          </ac:picMkLst>
        </pc:picChg>
      </pc:sldChg>
      <pc:sldChg chg="modSp new mod">
        <pc:chgData name="Robin Bacchus" userId="ebb736c2ee9a57f7" providerId="LiveId" clId="{CF207A5D-4D69-466C-AFDA-6CFB1AAC3DD0}" dt="2026-03-30T05:44:30.391" v="20" actId="20577"/>
        <pc:sldMkLst>
          <pc:docMk/>
          <pc:sldMk cId="1055723122" sldId="273"/>
        </pc:sldMkLst>
        <pc:spChg chg="mod">
          <ac:chgData name="Robin Bacchus" userId="ebb736c2ee9a57f7" providerId="LiveId" clId="{CF207A5D-4D69-466C-AFDA-6CFB1AAC3DD0}" dt="2026-03-30T05:44:30.391" v="20" actId="20577"/>
          <ac:spMkLst>
            <pc:docMk/>
            <pc:sldMk cId="1055723122" sldId="273"/>
            <ac:spMk id="3" creationId="{01FBE450-9D4D-CA9D-8962-40629912883E}"/>
          </ac:spMkLst>
        </pc:spChg>
      </pc:sldChg>
      <pc:sldChg chg="addSp delSp new mod modClrScheme chgLayout">
        <pc:chgData name="Robin Bacchus" userId="ebb736c2ee9a57f7" providerId="LiveId" clId="{CF207A5D-4D69-466C-AFDA-6CFB1AAC3DD0}" dt="2026-03-30T05:46:08.924" v="24"/>
        <pc:sldMkLst>
          <pc:docMk/>
          <pc:sldMk cId="1296738434" sldId="274"/>
        </pc:sldMkLst>
        <pc:spChg chg="del">
          <ac:chgData name="Robin Bacchus" userId="ebb736c2ee9a57f7" providerId="LiveId" clId="{CF207A5D-4D69-466C-AFDA-6CFB1AAC3DD0}" dt="2026-03-30T05:46:04.411" v="23" actId="700"/>
          <ac:spMkLst>
            <pc:docMk/>
            <pc:sldMk cId="1296738434" sldId="274"/>
            <ac:spMk id="2" creationId="{BA61018B-E9B1-FC5E-CDAC-5BB3EF0B35FE}"/>
          </ac:spMkLst>
        </pc:spChg>
        <pc:spChg chg="del">
          <ac:chgData name="Robin Bacchus" userId="ebb736c2ee9a57f7" providerId="LiveId" clId="{CF207A5D-4D69-466C-AFDA-6CFB1AAC3DD0}" dt="2026-03-30T05:46:04.411" v="23" actId="700"/>
          <ac:spMkLst>
            <pc:docMk/>
            <pc:sldMk cId="1296738434" sldId="274"/>
            <ac:spMk id="3" creationId="{0E978FD3-E144-0848-69C3-8170E26E5E8D}"/>
          </ac:spMkLst>
        </pc:spChg>
        <pc:picChg chg="add">
          <ac:chgData name="Robin Bacchus" userId="ebb736c2ee9a57f7" providerId="LiveId" clId="{CF207A5D-4D69-466C-AFDA-6CFB1AAC3DD0}" dt="2026-03-30T05:46:08.924" v="24"/>
          <ac:picMkLst>
            <pc:docMk/>
            <pc:sldMk cId="1296738434" sldId="274"/>
            <ac:picMk id="4098" creationId="{7C9CFBB0-39BC-B7FB-25A2-978287245282}"/>
          </ac:picMkLst>
        </pc:picChg>
      </pc:sldChg>
      <pc:sldChg chg="new">
        <pc:chgData name="Robin Bacchus" userId="ebb736c2ee9a57f7" providerId="LiveId" clId="{CF207A5D-4D69-466C-AFDA-6CFB1AAC3DD0}" dt="2026-03-30T05:45:43.748" v="22" actId="680"/>
        <pc:sldMkLst>
          <pc:docMk/>
          <pc:sldMk cId="3269398207"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79A9-9C08-3F69-12AC-92A0AB7FA1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E61E99A-22B2-B0C1-BD61-990C14FCA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4839AB5-BB92-CB6A-DBE8-1C74930D399C}"/>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5" name="Footer Placeholder 4">
            <a:extLst>
              <a:ext uri="{FF2B5EF4-FFF2-40B4-BE49-F238E27FC236}">
                <a16:creationId xmlns:a16="http://schemas.microsoft.com/office/drawing/2014/main" id="{9AAED3ED-6DCA-4521-CE18-DEFD454FE9B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62C508-44A0-42BB-2538-2BFB45E0CA94}"/>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279878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E98F-19A0-2A22-83F7-52E2E7D9440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695126C-902E-91D4-2261-95231E961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5A1BD29-7649-35DA-F854-B330349D2071}"/>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5" name="Footer Placeholder 4">
            <a:extLst>
              <a:ext uri="{FF2B5EF4-FFF2-40B4-BE49-F238E27FC236}">
                <a16:creationId xmlns:a16="http://schemas.microsoft.com/office/drawing/2014/main" id="{AD541E74-E3DB-3396-94DC-2D2DFB1F2A5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D09AF07-4F8A-6817-CB7E-6232006F040E}"/>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213712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6FF07-A1A7-FE30-CA26-E95C7D7458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2339C76-9664-C945-414D-068B298463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5EEBF83-4DBD-19B7-ED4D-2DAD8284B93A}"/>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5" name="Footer Placeholder 4">
            <a:extLst>
              <a:ext uri="{FF2B5EF4-FFF2-40B4-BE49-F238E27FC236}">
                <a16:creationId xmlns:a16="http://schemas.microsoft.com/office/drawing/2014/main" id="{473CB611-FA6A-4A60-00B4-9A94BB6B47E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566594-876D-1B14-347B-25099B5CCE68}"/>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348401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6869-8085-BF5D-C762-AEB2563A458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F92678A-CCE8-7C38-134C-4750A6E1C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0548C53-8AA1-2BBA-EA7F-F912FE0C93E1}"/>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5" name="Footer Placeholder 4">
            <a:extLst>
              <a:ext uri="{FF2B5EF4-FFF2-40B4-BE49-F238E27FC236}">
                <a16:creationId xmlns:a16="http://schemas.microsoft.com/office/drawing/2014/main" id="{30E3CB60-8F89-FC54-CC6F-AE5E267E7B0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398FE2B-5598-17FF-4123-465F850F9E33}"/>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351484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6A97-1C3D-6652-CB26-461014F14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338177A-773E-BC8B-EBFF-477FF05C8D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EF365-6F89-02C7-2BBF-ABBF2D36EFA9}"/>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5" name="Footer Placeholder 4">
            <a:extLst>
              <a:ext uri="{FF2B5EF4-FFF2-40B4-BE49-F238E27FC236}">
                <a16:creationId xmlns:a16="http://schemas.microsoft.com/office/drawing/2014/main" id="{D5AF4E93-923F-2FBA-1BAF-34A95BA5A5A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30B0EEA-1EB6-C195-A2E5-578C2D68747F}"/>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358724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7570-85AE-724B-4A0C-8DCC72C75B7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06B6CD6-D9A3-025D-AD33-81EFE325B0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5481212-97FE-3294-E355-10DE3E0D4F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CD8AE0E-EE2A-C550-774D-E59AC5916992}"/>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6" name="Footer Placeholder 5">
            <a:extLst>
              <a:ext uri="{FF2B5EF4-FFF2-40B4-BE49-F238E27FC236}">
                <a16:creationId xmlns:a16="http://schemas.microsoft.com/office/drawing/2014/main" id="{9A59C785-AFE3-7D62-5E63-B387A735F4C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3AA5415-D311-DF95-14E8-B16395E778CC}"/>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193602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17DB-9AE9-FAF4-1188-D90B67B11EA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D3F5C3C-E232-82D2-BDD3-4A9C25F14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4CBA7B-1360-6B41-C158-52CA01B516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BB1A9B3-DC4F-5B13-D5B4-8EECC211F6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FDE6C-D1AC-184A-3216-52ABB83B43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59CBC8D-BF75-4D88-066F-F162C349DDBB}"/>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8" name="Footer Placeholder 7">
            <a:extLst>
              <a:ext uri="{FF2B5EF4-FFF2-40B4-BE49-F238E27FC236}">
                <a16:creationId xmlns:a16="http://schemas.microsoft.com/office/drawing/2014/main" id="{5229D93B-B5CC-E7C6-DE08-AAFC08F8A8D6}"/>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84A5562-6474-ADB8-5027-E9DC77DEDE2E}"/>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100860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9787-912E-7075-D6D5-FB5A9888BF1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1BAB5BA-FFFE-D51F-7502-52561AC8AE5A}"/>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4" name="Footer Placeholder 3">
            <a:extLst>
              <a:ext uri="{FF2B5EF4-FFF2-40B4-BE49-F238E27FC236}">
                <a16:creationId xmlns:a16="http://schemas.microsoft.com/office/drawing/2014/main" id="{EE953A76-0727-CA4F-2635-6B32C69603D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707F9E9-E52C-C411-DAE9-F81413ABB390}"/>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283215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15A36-3D29-70A7-3A0F-56CF605CABA4}"/>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3" name="Footer Placeholder 2">
            <a:extLst>
              <a:ext uri="{FF2B5EF4-FFF2-40B4-BE49-F238E27FC236}">
                <a16:creationId xmlns:a16="http://schemas.microsoft.com/office/drawing/2014/main" id="{A42E89A4-BA30-87DB-8714-6F31D0F3818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1CCA4E1-58D8-4E60-DEF2-D5662E51C6F7}"/>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223856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9A9E-9CFF-2CDF-8BC2-C5384580F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6CCA577-C072-4574-CC0A-C47124AA3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AE641E7-3ACD-848A-7E8F-FBCD58E9C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8DD54-5CC8-D20E-7B56-F2340C41B18D}"/>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6" name="Footer Placeholder 5">
            <a:extLst>
              <a:ext uri="{FF2B5EF4-FFF2-40B4-BE49-F238E27FC236}">
                <a16:creationId xmlns:a16="http://schemas.microsoft.com/office/drawing/2014/main" id="{79BE9EA3-AF79-226B-77B2-9E1A9E6E8CC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106197A-B2B6-CF72-460A-4CA96A815E7B}"/>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76988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8FFA-2442-EA9D-E7B2-1F2C1AC3C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EE84D4E-E3E0-2E1C-83BC-AC0D80AF5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831B435-C2D6-9D80-1767-1F75023BE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62B5E-4209-0AA9-08CC-E78852C4687B}"/>
              </a:ext>
            </a:extLst>
          </p:cNvPr>
          <p:cNvSpPr>
            <a:spLocks noGrp="1"/>
          </p:cNvSpPr>
          <p:nvPr>
            <p:ph type="dt" sz="half" idx="10"/>
          </p:nvPr>
        </p:nvSpPr>
        <p:spPr/>
        <p:txBody>
          <a:bodyPr/>
          <a:lstStyle/>
          <a:p>
            <a:fld id="{BDCAC096-BA8D-45C5-A96B-F9DD163F9769}" type="datetimeFigureOut">
              <a:rPr lang="en-NZ" smtClean="0"/>
              <a:t>30/03/2026</a:t>
            </a:fld>
            <a:endParaRPr lang="en-NZ"/>
          </a:p>
        </p:txBody>
      </p:sp>
      <p:sp>
        <p:nvSpPr>
          <p:cNvPr id="6" name="Footer Placeholder 5">
            <a:extLst>
              <a:ext uri="{FF2B5EF4-FFF2-40B4-BE49-F238E27FC236}">
                <a16:creationId xmlns:a16="http://schemas.microsoft.com/office/drawing/2014/main" id="{9DC2E601-1CEA-BC10-62C2-D530142F29E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1AD3CEF-8BE1-CF34-89E0-BA06767DADEF}"/>
              </a:ext>
            </a:extLst>
          </p:cNvPr>
          <p:cNvSpPr>
            <a:spLocks noGrp="1"/>
          </p:cNvSpPr>
          <p:nvPr>
            <p:ph type="sldNum" sz="quarter" idx="12"/>
          </p:nvPr>
        </p:nvSpPr>
        <p:spPr/>
        <p:txBody>
          <a:bodyPr/>
          <a:lstStyle/>
          <a:p>
            <a:fld id="{A559D63F-F749-4220-AF7E-254E512E97E2}" type="slidenum">
              <a:rPr lang="en-NZ" smtClean="0"/>
              <a:t>‹#›</a:t>
            </a:fld>
            <a:endParaRPr lang="en-NZ"/>
          </a:p>
        </p:txBody>
      </p:sp>
    </p:spTree>
    <p:extLst>
      <p:ext uri="{BB962C8B-B14F-4D97-AF65-F5344CB8AC3E}">
        <p14:creationId xmlns:p14="http://schemas.microsoft.com/office/powerpoint/2010/main" val="401075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D71CA-9FF3-FB66-D75D-7347F0EAA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D4360AE-E68E-3FBD-C7E9-C2D0827E2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C6F259B-EAC3-140C-6B86-20D313E83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CAC096-BA8D-45C5-A96B-F9DD163F9769}" type="datetimeFigureOut">
              <a:rPr lang="en-NZ" smtClean="0"/>
              <a:t>30/03/2026</a:t>
            </a:fld>
            <a:endParaRPr lang="en-NZ"/>
          </a:p>
        </p:txBody>
      </p:sp>
      <p:sp>
        <p:nvSpPr>
          <p:cNvPr id="5" name="Footer Placeholder 4">
            <a:extLst>
              <a:ext uri="{FF2B5EF4-FFF2-40B4-BE49-F238E27FC236}">
                <a16:creationId xmlns:a16="http://schemas.microsoft.com/office/drawing/2014/main" id="{D077DA78-5907-7435-C565-13C7F4F39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66A2FAE-96D4-C33F-271B-BFD8C60A0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59D63F-F749-4220-AF7E-254E512E97E2}" type="slidenum">
              <a:rPr lang="en-NZ" smtClean="0"/>
              <a:t>‹#›</a:t>
            </a:fld>
            <a:endParaRPr lang="en-NZ"/>
          </a:p>
        </p:txBody>
      </p:sp>
    </p:spTree>
    <p:extLst>
      <p:ext uri="{BB962C8B-B14F-4D97-AF65-F5344CB8AC3E}">
        <p14:creationId xmlns:p14="http://schemas.microsoft.com/office/powerpoint/2010/main" val="1122612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D9BA-44EE-0DC2-69FC-A12F4831B660}"/>
              </a:ext>
            </a:extLst>
          </p:cNvPr>
          <p:cNvSpPr>
            <a:spLocks noGrp="1"/>
          </p:cNvSpPr>
          <p:nvPr>
            <p:ph type="ctrTitle"/>
          </p:nvPr>
        </p:nvSpPr>
        <p:spPr/>
        <p:txBody>
          <a:bodyPr>
            <a:normAutofit fontScale="90000"/>
          </a:bodyPr>
          <a:lstStyle/>
          <a:p>
            <a:r>
              <a:rPr lang="en-NZ" sz="9600" dirty="0"/>
              <a:t>Arithmetic</a:t>
            </a:r>
            <a:br>
              <a:rPr lang="en-NZ" sz="9600" dirty="0"/>
            </a:br>
            <a:r>
              <a:rPr lang="en-NZ" sz="3600" dirty="0"/>
              <a:t>as an entry into </a:t>
            </a:r>
            <a:br>
              <a:rPr lang="en-NZ" sz="3600" dirty="0"/>
            </a:br>
            <a:r>
              <a:rPr lang="en-NZ" sz="4400" dirty="0"/>
              <a:t>Mathematics</a:t>
            </a:r>
            <a:endParaRPr lang="en-NZ" sz="9600" dirty="0"/>
          </a:p>
        </p:txBody>
      </p:sp>
      <p:sp>
        <p:nvSpPr>
          <p:cNvPr id="3" name="Subtitle 2">
            <a:extLst>
              <a:ext uri="{FF2B5EF4-FFF2-40B4-BE49-F238E27FC236}">
                <a16:creationId xmlns:a16="http://schemas.microsoft.com/office/drawing/2014/main" id="{2743C22F-D8BE-D663-F8B8-EA72322647E2}"/>
              </a:ext>
            </a:extLst>
          </p:cNvPr>
          <p:cNvSpPr>
            <a:spLocks noGrp="1"/>
          </p:cNvSpPr>
          <p:nvPr>
            <p:ph type="subTitle" idx="1"/>
          </p:nvPr>
        </p:nvSpPr>
        <p:spPr>
          <a:xfrm>
            <a:off x="1524000" y="4560124"/>
            <a:ext cx="9144000" cy="697675"/>
          </a:xfrm>
        </p:spPr>
        <p:txBody>
          <a:bodyPr/>
          <a:lstStyle/>
          <a:p>
            <a:r>
              <a:rPr lang="en-NZ" dirty="0"/>
              <a:t>Presented by Dr. Robin Bacchus</a:t>
            </a:r>
          </a:p>
        </p:txBody>
      </p:sp>
    </p:spTree>
    <p:extLst>
      <p:ext uri="{BB962C8B-B14F-4D97-AF65-F5344CB8AC3E}">
        <p14:creationId xmlns:p14="http://schemas.microsoft.com/office/powerpoint/2010/main" val="277551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B549-82A9-DFE3-CE5F-EE4A389104B9}"/>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F903004E-1071-867F-F14F-A5B67086140F}"/>
              </a:ext>
            </a:extLst>
          </p:cNvPr>
          <p:cNvSpPr>
            <a:spLocks noGrp="1"/>
          </p:cNvSpPr>
          <p:nvPr>
            <p:ph idx="1"/>
          </p:nvPr>
        </p:nvSpPr>
        <p:spPr/>
        <p:txBody>
          <a:bodyPr/>
          <a:lstStyle/>
          <a:p>
            <a:r>
              <a:rPr lang="en-US" b="1" dirty="0"/>
              <a:t>‘Four’</a:t>
            </a:r>
            <a:r>
              <a:rPr lang="en-US" dirty="0"/>
              <a:t> is the number of legs that cat, dog, cow and chair have.  Wheels on a car.  Directions: north, east, south, west.  Earth, water, air, fire.</a:t>
            </a:r>
          </a:p>
          <a:p>
            <a:r>
              <a:rPr lang="en-US" b="1" dirty="0"/>
              <a:t>Five</a:t>
            </a:r>
            <a:r>
              <a:rPr lang="en-US" dirty="0"/>
              <a:t>  </a:t>
            </a:r>
          </a:p>
          <a:p>
            <a:r>
              <a:rPr lang="en-US" b="1" dirty="0"/>
              <a:t>Six</a:t>
            </a:r>
            <a:r>
              <a:rPr lang="en-US" dirty="0"/>
              <a:t>  </a:t>
            </a:r>
          </a:p>
          <a:p>
            <a:r>
              <a:rPr lang="en-US" b="1" dirty="0"/>
              <a:t>Seven</a:t>
            </a:r>
            <a:r>
              <a:rPr lang="en-US" dirty="0"/>
              <a:t>  </a:t>
            </a:r>
          </a:p>
          <a:p>
            <a:r>
              <a:rPr lang="en-US" dirty="0"/>
              <a:t>And so on with larger numbers  – children love discovering ‘numbers’ inherent  or hidden in their environment.</a:t>
            </a:r>
            <a:endParaRPr lang="en-NZ" dirty="0"/>
          </a:p>
        </p:txBody>
      </p:sp>
    </p:spTree>
    <p:extLst>
      <p:ext uri="{BB962C8B-B14F-4D97-AF65-F5344CB8AC3E}">
        <p14:creationId xmlns:p14="http://schemas.microsoft.com/office/powerpoint/2010/main" val="321664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3F71-1B6D-87BE-C553-7A99FFBA54A9}"/>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85626E9F-A16F-65AE-46C5-32DA94CCA801}"/>
              </a:ext>
            </a:extLst>
          </p:cNvPr>
          <p:cNvSpPr>
            <a:spLocks noGrp="1"/>
          </p:cNvSpPr>
          <p:nvPr>
            <p:ph idx="1"/>
          </p:nvPr>
        </p:nvSpPr>
        <p:spPr/>
        <p:txBody>
          <a:bodyPr>
            <a:normAutofit/>
          </a:bodyPr>
          <a:lstStyle/>
          <a:p>
            <a:r>
              <a:rPr lang="en-US" sz="6000" dirty="0"/>
              <a:t> Many things connected with </a:t>
            </a:r>
            <a:r>
              <a:rPr lang="en-US" sz="6000" dirty="0" err="1"/>
              <a:t>maths</a:t>
            </a:r>
            <a:r>
              <a:rPr lang="en-US" sz="6000" dirty="0"/>
              <a:t> can be seen in the light of the three soul forces engaged in the early years:</a:t>
            </a:r>
            <a:endParaRPr lang="en-NZ" sz="6000" dirty="0"/>
          </a:p>
        </p:txBody>
      </p:sp>
    </p:spTree>
    <p:extLst>
      <p:ext uri="{BB962C8B-B14F-4D97-AF65-F5344CB8AC3E}">
        <p14:creationId xmlns:p14="http://schemas.microsoft.com/office/powerpoint/2010/main" val="338721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D3B0A-EFB3-23EC-96BC-A72DED89DD39}"/>
              </a:ext>
            </a:extLst>
          </p:cNvPr>
          <p:cNvSpPr>
            <a:spLocks noGrp="1"/>
          </p:cNvSpPr>
          <p:nvPr>
            <p:ph idx="1"/>
          </p:nvPr>
        </p:nvSpPr>
        <p:spPr>
          <a:xfrm>
            <a:off x="838200" y="680484"/>
            <a:ext cx="10515600" cy="5496479"/>
          </a:xfrm>
        </p:spPr>
        <p:txBody>
          <a:bodyPr>
            <a:normAutofit lnSpcReduction="10000"/>
          </a:bodyPr>
          <a:lstStyle/>
          <a:p>
            <a:r>
              <a:rPr lang="en-US" sz="3200" b="1" u="sng" dirty="0"/>
              <a:t>Will</a:t>
            </a:r>
            <a:r>
              <a:rPr lang="en-US" sz="3200" dirty="0"/>
              <a:t>: creating and working with </a:t>
            </a:r>
            <a:r>
              <a:rPr lang="en-US" sz="3200" i="1" dirty="0"/>
              <a:t>patterns</a:t>
            </a:r>
            <a:r>
              <a:rPr lang="en-US" sz="3200" dirty="0"/>
              <a:t> and form; counting objects –   determining quantity.  </a:t>
            </a:r>
            <a:r>
              <a:rPr lang="en-US" sz="3200" i="1" dirty="0"/>
              <a:t>Writing</a:t>
            </a:r>
            <a:r>
              <a:rPr lang="en-US" sz="3200" dirty="0"/>
              <a:t> numbers; number </a:t>
            </a:r>
            <a:r>
              <a:rPr lang="en-US" sz="3200" i="1" dirty="0"/>
              <a:t>operations</a:t>
            </a:r>
            <a:r>
              <a:rPr lang="en-US" sz="3200" dirty="0"/>
              <a:t> [adding, subtracting, multiplying, dividing, etc.]; calculations.  Involving action, </a:t>
            </a:r>
            <a:r>
              <a:rPr lang="en-US" sz="3200" b="1" dirty="0"/>
              <a:t>change</a:t>
            </a:r>
            <a:r>
              <a:rPr lang="en-US" sz="3200" dirty="0"/>
              <a:t>.</a:t>
            </a:r>
          </a:p>
          <a:p>
            <a:r>
              <a:rPr lang="en-US" sz="3200" b="1" u="sng" dirty="0"/>
              <a:t>Feeling</a:t>
            </a:r>
            <a:r>
              <a:rPr lang="en-US" sz="3200" dirty="0"/>
              <a:t>: </a:t>
            </a:r>
            <a:r>
              <a:rPr lang="en-US" sz="3200" i="1" dirty="0"/>
              <a:t>rhythm</a:t>
            </a:r>
            <a:r>
              <a:rPr lang="en-US" sz="3200" dirty="0"/>
              <a:t> and </a:t>
            </a:r>
            <a:r>
              <a:rPr lang="en-US" sz="3200" i="1" dirty="0"/>
              <a:t>rhyme</a:t>
            </a:r>
            <a:r>
              <a:rPr lang="en-US" sz="3200" dirty="0"/>
              <a:t>, counting sequence, relationships [</a:t>
            </a:r>
            <a:r>
              <a:rPr lang="en-US" sz="3200" i="1" dirty="0"/>
              <a:t>equations</a:t>
            </a:r>
            <a:r>
              <a:rPr lang="en-US" sz="3200" dirty="0"/>
              <a:t>: equals =, larger &gt;, smaller &lt; than]; ordinal numbers – rank, position [first, second, etc.].  Involving </a:t>
            </a:r>
            <a:r>
              <a:rPr lang="en-US" sz="3200" b="1" dirty="0"/>
              <a:t>judgment</a:t>
            </a:r>
            <a:r>
              <a:rPr lang="en-US" sz="3200" dirty="0"/>
              <a:t>.</a:t>
            </a:r>
          </a:p>
          <a:p>
            <a:r>
              <a:rPr lang="en-US" sz="3200" b="1" u="sng" dirty="0"/>
              <a:t>Thinking</a:t>
            </a:r>
            <a:r>
              <a:rPr lang="en-US" sz="3200" dirty="0"/>
              <a:t>: the essence of number, </a:t>
            </a:r>
            <a:r>
              <a:rPr lang="en-US" sz="3200" i="1" dirty="0"/>
              <a:t>symbols</a:t>
            </a:r>
            <a:r>
              <a:rPr lang="en-US" sz="3200" dirty="0"/>
              <a:t>, </a:t>
            </a:r>
            <a:r>
              <a:rPr lang="en-US" sz="3200" i="1" dirty="0"/>
              <a:t>concepts</a:t>
            </a:r>
            <a:r>
              <a:rPr lang="en-US" sz="3200" dirty="0"/>
              <a:t>, cognition; qualitative aspects.  Involving </a:t>
            </a:r>
            <a:r>
              <a:rPr lang="en-US" sz="3200" b="1" dirty="0"/>
              <a:t>imagination</a:t>
            </a:r>
            <a:r>
              <a:rPr lang="en-US" sz="3200" dirty="0"/>
              <a:t>, picturing.</a:t>
            </a:r>
          </a:p>
        </p:txBody>
      </p:sp>
    </p:spTree>
    <p:extLst>
      <p:ext uri="{BB962C8B-B14F-4D97-AF65-F5344CB8AC3E}">
        <p14:creationId xmlns:p14="http://schemas.microsoft.com/office/powerpoint/2010/main" val="94071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E3C4-279C-4B39-DF12-B06285F02560}"/>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FA524FDD-B4BC-2309-E7D3-5FE2D9C2A7C8}"/>
              </a:ext>
            </a:extLst>
          </p:cNvPr>
          <p:cNvSpPr>
            <a:spLocks noGrp="1"/>
          </p:cNvSpPr>
          <p:nvPr>
            <p:ph idx="1"/>
          </p:nvPr>
        </p:nvSpPr>
        <p:spPr>
          <a:xfrm>
            <a:off x="520995" y="1825625"/>
            <a:ext cx="11015331" cy="4351338"/>
          </a:xfrm>
        </p:spPr>
        <p:txBody>
          <a:bodyPr>
            <a:normAutofit/>
          </a:bodyPr>
          <a:lstStyle/>
          <a:p>
            <a:pPr algn="ctr"/>
            <a:r>
              <a:rPr lang="en-US" sz="4800" dirty="0"/>
              <a:t>With the names for numbers used in various European languages, it is interesting to see their similarity;</a:t>
            </a:r>
          </a:p>
          <a:p>
            <a:pPr algn="ctr"/>
            <a:r>
              <a:rPr lang="en-US" sz="4800" dirty="0"/>
              <a:t>the interchangeability of </a:t>
            </a:r>
            <a:r>
              <a:rPr lang="en-US" sz="4800" b="1" dirty="0"/>
              <a:t>T</a:t>
            </a:r>
            <a:r>
              <a:rPr lang="en-US" sz="4800" dirty="0"/>
              <a:t> and </a:t>
            </a:r>
            <a:r>
              <a:rPr lang="en-US" sz="4800" b="1" dirty="0"/>
              <a:t>D</a:t>
            </a:r>
            <a:r>
              <a:rPr lang="en-US" sz="4800" dirty="0"/>
              <a:t> and </a:t>
            </a:r>
            <a:r>
              <a:rPr lang="en-US" sz="4800" b="1" dirty="0"/>
              <a:t>Z</a:t>
            </a:r>
            <a:r>
              <a:rPr lang="en-US" sz="4800" dirty="0"/>
              <a:t> , </a:t>
            </a:r>
          </a:p>
          <a:p>
            <a:pPr algn="ctr"/>
            <a:r>
              <a:rPr lang="en-US" sz="4800" dirty="0"/>
              <a:t>or of </a:t>
            </a:r>
            <a:r>
              <a:rPr lang="en-US" sz="4800" b="1" dirty="0"/>
              <a:t>S</a:t>
            </a:r>
            <a:r>
              <a:rPr lang="en-US" sz="4800" dirty="0"/>
              <a:t> and </a:t>
            </a:r>
            <a:r>
              <a:rPr lang="en-US" sz="4800" b="1" dirty="0"/>
              <a:t>H</a:t>
            </a:r>
            <a:r>
              <a:rPr lang="en-US" sz="4800" dirty="0"/>
              <a:t> when spoken.</a:t>
            </a:r>
            <a:endParaRPr lang="en-NZ" sz="4800" dirty="0"/>
          </a:p>
        </p:txBody>
      </p:sp>
    </p:spTree>
    <p:extLst>
      <p:ext uri="{BB962C8B-B14F-4D97-AF65-F5344CB8AC3E}">
        <p14:creationId xmlns:p14="http://schemas.microsoft.com/office/powerpoint/2010/main" val="366412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B3AB5DA-27BE-6188-56D3-5826172532C6}"/>
              </a:ext>
            </a:extLst>
          </p:cNvPr>
          <p:cNvGraphicFramePr>
            <a:graphicFrameLocks noGrp="1"/>
          </p:cNvGraphicFramePr>
          <p:nvPr>
            <p:extLst>
              <p:ext uri="{D42A27DB-BD31-4B8C-83A1-F6EECF244321}">
                <p14:modId xmlns:p14="http://schemas.microsoft.com/office/powerpoint/2010/main" val="138971573"/>
              </p:ext>
            </p:extLst>
          </p:nvPr>
        </p:nvGraphicFramePr>
        <p:xfrm>
          <a:off x="771896" y="225631"/>
          <a:ext cx="11150930" cy="6040628"/>
        </p:xfrm>
        <a:graphic>
          <a:graphicData uri="http://schemas.openxmlformats.org/drawingml/2006/table">
            <a:tbl>
              <a:tblPr/>
              <a:tblGrid>
                <a:gridCol w="857765">
                  <a:extLst>
                    <a:ext uri="{9D8B030D-6E8A-4147-A177-3AD203B41FA5}">
                      <a16:colId xmlns:a16="http://schemas.microsoft.com/office/drawing/2014/main" val="3888171154"/>
                    </a:ext>
                  </a:extLst>
                </a:gridCol>
                <a:gridCol w="1429605">
                  <a:extLst>
                    <a:ext uri="{9D8B030D-6E8A-4147-A177-3AD203B41FA5}">
                      <a16:colId xmlns:a16="http://schemas.microsoft.com/office/drawing/2014/main" val="2734734838"/>
                    </a:ext>
                  </a:extLst>
                </a:gridCol>
                <a:gridCol w="1587162">
                  <a:extLst>
                    <a:ext uri="{9D8B030D-6E8A-4147-A177-3AD203B41FA5}">
                      <a16:colId xmlns:a16="http://schemas.microsoft.com/office/drawing/2014/main" val="3476817811"/>
                    </a:ext>
                  </a:extLst>
                </a:gridCol>
                <a:gridCol w="1318437">
                  <a:extLst>
                    <a:ext uri="{9D8B030D-6E8A-4147-A177-3AD203B41FA5}">
                      <a16:colId xmlns:a16="http://schemas.microsoft.com/office/drawing/2014/main" val="3760253125"/>
                    </a:ext>
                  </a:extLst>
                </a:gridCol>
                <a:gridCol w="1594884">
                  <a:extLst>
                    <a:ext uri="{9D8B030D-6E8A-4147-A177-3AD203B41FA5}">
                      <a16:colId xmlns:a16="http://schemas.microsoft.com/office/drawing/2014/main" val="261673653"/>
                    </a:ext>
                  </a:extLst>
                </a:gridCol>
                <a:gridCol w="1307804">
                  <a:extLst>
                    <a:ext uri="{9D8B030D-6E8A-4147-A177-3AD203B41FA5}">
                      <a16:colId xmlns:a16="http://schemas.microsoft.com/office/drawing/2014/main" val="248337878"/>
                    </a:ext>
                  </a:extLst>
                </a:gridCol>
                <a:gridCol w="3055273">
                  <a:extLst>
                    <a:ext uri="{9D8B030D-6E8A-4147-A177-3AD203B41FA5}">
                      <a16:colId xmlns:a16="http://schemas.microsoft.com/office/drawing/2014/main" val="2791318008"/>
                    </a:ext>
                  </a:extLst>
                </a:gridCol>
              </a:tblGrid>
              <a:tr h="541102">
                <a:tc>
                  <a:txBody>
                    <a:bodyPr/>
                    <a:lstStyle/>
                    <a:p>
                      <a:pPr>
                        <a:buNone/>
                      </a:pPr>
                      <a:r>
                        <a:rPr lang="en-NZ" sz="2400" b="1"/>
                        <a:t>#</a:t>
                      </a:r>
                      <a:endParaRPr lang="en-NZ" sz="2400"/>
                    </a:p>
                  </a:txBody>
                  <a:tcPr marL="0" marR="0" marT="0" marB="0">
                    <a:lnL>
                      <a:noFill/>
                    </a:lnL>
                    <a:lnR>
                      <a:noFill/>
                    </a:lnR>
                    <a:lnT>
                      <a:noFill/>
                    </a:lnT>
                    <a:lnB>
                      <a:noFill/>
                    </a:lnB>
                    <a:solidFill>
                      <a:srgbClr val="FFFFFF"/>
                    </a:solidFill>
                  </a:tcPr>
                </a:tc>
                <a:tc>
                  <a:txBody>
                    <a:bodyPr/>
                    <a:lstStyle/>
                    <a:p>
                      <a:pPr>
                        <a:buNone/>
                      </a:pPr>
                      <a:r>
                        <a:rPr lang="en-NZ" sz="2400" b="1"/>
                        <a:t>English</a:t>
                      </a:r>
                      <a:endParaRPr lang="en-NZ" sz="2400"/>
                    </a:p>
                  </a:txBody>
                  <a:tcPr marL="0" marR="0" marT="0" marB="0">
                    <a:lnL>
                      <a:noFill/>
                    </a:lnL>
                    <a:lnR>
                      <a:noFill/>
                    </a:lnR>
                    <a:lnT>
                      <a:noFill/>
                    </a:lnT>
                    <a:lnB>
                      <a:noFill/>
                    </a:lnB>
                    <a:solidFill>
                      <a:srgbClr val="FFFFFF"/>
                    </a:solidFill>
                  </a:tcPr>
                </a:tc>
                <a:tc>
                  <a:txBody>
                    <a:bodyPr/>
                    <a:lstStyle/>
                    <a:p>
                      <a:pPr>
                        <a:buNone/>
                      </a:pPr>
                      <a:r>
                        <a:rPr lang="en-NZ" sz="2400" b="1"/>
                        <a:t>Latin</a:t>
                      </a:r>
                      <a:endParaRPr lang="en-NZ" sz="2400"/>
                    </a:p>
                  </a:txBody>
                  <a:tcPr marL="0" marR="0" marT="0" marB="0">
                    <a:lnL>
                      <a:noFill/>
                    </a:lnL>
                    <a:lnR>
                      <a:noFill/>
                    </a:lnR>
                    <a:lnT>
                      <a:noFill/>
                    </a:lnT>
                    <a:lnB>
                      <a:noFill/>
                    </a:lnB>
                    <a:solidFill>
                      <a:srgbClr val="FFFFFF"/>
                    </a:solidFill>
                  </a:tcPr>
                </a:tc>
                <a:tc>
                  <a:txBody>
                    <a:bodyPr/>
                    <a:lstStyle/>
                    <a:p>
                      <a:pPr>
                        <a:buNone/>
                      </a:pPr>
                      <a:r>
                        <a:rPr lang="en-NZ" sz="2400" b="1" dirty="0"/>
                        <a:t>French</a:t>
                      </a:r>
                      <a:endParaRPr lang="en-NZ" sz="2400" dirty="0"/>
                    </a:p>
                  </a:txBody>
                  <a:tcPr marL="0" marR="0" marT="0" marB="0">
                    <a:lnL>
                      <a:noFill/>
                    </a:lnL>
                    <a:lnR>
                      <a:noFill/>
                    </a:lnR>
                    <a:lnT>
                      <a:noFill/>
                    </a:lnT>
                    <a:lnB>
                      <a:noFill/>
                    </a:lnB>
                    <a:solidFill>
                      <a:srgbClr val="FFFFFF"/>
                    </a:solidFill>
                  </a:tcPr>
                </a:tc>
                <a:tc>
                  <a:txBody>
                    <a:bodyPr/>
                    <a:lstStyle/>
                    <a:p>
                      <a:pPr>
                        <a:buNone/>
                      </a:pPr>
                      <a:r>
                        <a:rPr lang="en-NZ" sz="2400" b="1"/>
                        <a:t>German</a:t>
                      </a:r>
                      <a:endParaRPr lang="en-NZ" sz="2400"/>
                    </a:p>
                  </a:txBody>
                  <a:tcPr marL="0" marR="0" marT="0" marB="0">
                    <a:lnL>
                      <a:noFill/>
                    </a:lnL>
                    <a:lnR>
                      <a:noFill/>
                    </a:lnR>
                    <a:lnT>
                      <a:noFill/>
                    </a:lnT>
                    <a:lnB>
                      <a:noFill/>
                    </a:lnB>
                    <a:solidFill>
                      <a:srgbClr val="FFFFFF"/>
                    </a:solidFill>
                  </a:tcPr>
                </a:tc>
                <a:tc>
                  <a:txBody>
                    <a:bodyPr/>
                    <a:lstStyle/>
                    <a:p>
                      <a:pPr>
                        <a:buNone/>
                      </a:pPr>
                      <a:r>
                        <a:rPr lang="en-NZ" sz="2400" b="1"/>
                        <a:t>Spanish</a:t>
                      </a:r>
                      <a:endParaRPr lang="en-NZ" sz="2400"/>
                    </a:p>
                  </a:txBody>
                  <a:tcPr marL="0" marR="0" marT="0" marB="0">
                    <a:lnL>
                      <a:noFill/>
                    </a:lnL>
                    <a:lnR>
                      <a:noFill/>
                    </a:lnR>
                    <a:lnT>
                      <a:noFill/>
                    </a:lnT>
                    <a:lnB>
                      <a:noFill/>
                    </a:lnB>
                    <a:solidFill>
                      <a:srgbClr val="FFFFFF"/>
                    </a:solidFill>
                  </a:tcPr>
                </a:tc>
                <a:tc>
                  <a:txBody>
                    <a:bodyPr/>
                    <a:lstStyle/>
                    <a:p>
                      <a:pPr>
                        <a:buNone/>
                      </a:pPr>
                      <a:r>
                        <a:rPr lang="en-NZ" sz="2400" b="1"/>
                        <a:t>Greek</a:t>
                      </a:r>
                      <a:endParaRPr lang="en-NZ" sz="24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83078049"/>
                  </a:ext>
                </a:extLst>
              </a:tr>
              <a:tr h="541102">
                <a:tc>
                  <a:txBody>
                    <a:bodyPr/>
                    <a:lstStyle/>
                    <a:p>
                      <a:pPr>
                        <a:buNone/>
                      </a:pPr>
                      <a:r>
                        <a:rPr lang="en-NZ" sz="2400"/>
                        <a:t>1</a:t>
                      </a:r>
                    </a:p>
                  </a:txBody>
                  <a:tcPr marL="0" marR="0" marT="0" marB="0">
                    <a:lnL>
                      <a:noFill/>
                    </a:lnL>
                    <a:lnR>
                      <a:noFill/>
                    </a:lnR>
                    <a:lnT>
                      <a:noFill/>
                    </a:lnT>
                    <a:lnB>
                      <a:noFill/>
                    </a:lnB>
                    <a:solidFill>
                      <a:srgbClr val="FFFFFF"/>
                    </a:solidFill>
                  </a:tcPr>
                </a:tc>
                <a:tc>
                  <a:txBody>
                    <a:bodyPr/>
                    <a:lstStyle/>
                    <a:p>
                      <a:pPr>
                        <a:buNone/>
                      </a:pPr>
                      <a:r>
                        <a:rPr lang="en-NZ" sz="2400"/>
                        <a:t>One</a:t>
                      </a:r>
                    </a:p>
                  </a:txBody>
                  <a:tcPr marL="0" marR="0" marT="0" marB="0">
                    <a:lnL>
                      <a:noFill/>
                    </a:lnL>
                    <a:lnR>
                      <a:noFill/>
                    </a:lnR>
                    <a:lnT>
                      <a:noFill/>
                    </a:lnT>
                    <a:lnB>
                      <a:noFill/>
                    </a:lnB>
                    <a:solidFill>
                      <a:srgbClr val="FFFFFF"/>
                    </a:solidFill>
                  </a:tcPr>
                </a:tc>
                <a:tc>
                  <a:txBody>
                    <a:bodyPr/>
                    <a:lstStyle/>
                    <a:p>
                      <a:pPr>
                        <a:buNone/>
                      </a:pPr>
                      <a:r>
                        <a:rPr lang="en-NZ" sz="2400"/>
                        <a:t>Unus</a:t>
                      </a:r>
                    </a:p>
                  </a:txBody>
                  <a:tcPr marL="0" marR="0" marT="0" marB="0">
                    <a:lnL>
                      <a:noFill/>
                    </a:lnL>
                    <a:lnR>
                      <a:noFill/>
                    </a:lnR>
                    <a:lnT>
                      <a:noFill/>
                    </a:lnT>
                    <a:lnB>
                      <a:noFill/>
                    </a:lnB>
                    <a:solidFill>
                      <a:srgbClr val="FFFFFF"/>
                    </a:solidFill>
                  </a:tcPr>
                </a:tc>
                <a:tc>
                  <a:txBody>
                    <a:bodyPr/>
                    <a:lstStyle/>
                    <a:p>
                      <a:pPr>
                        <a:buNone/>
                      </a:pPr>
                      <a:r>
                        <a:rPr lang="en-NZ" sz="2400"/>
                        <a:t>Un</a:t>
                      </a:r>
                    </a:p>
                  </a:txBody>
                  <a:tcPr marL="0" marR="0" marT="0" marB="0">
                    <a:lnL>
                      <a:noFill/>
                    </a:lnL>
                    <a:lnR>
                      <a:noFill/>
                    </a:lnR>
                    <a:lnT>
                      <a:noFill/>
                    </a:lnT>
                    <a:lnB>
                      <a:noFill/>
                    </a:lnB>
                    <a:solidFill>
                      <a:srgbClr val="FFFFFF"/>
                    </a:solidFill>
                  </a:tcPr>
                </a:tc>
                <a:tc>
                  <a:txBody>
                    <a:bodyPr/>
                    <a:lstStyle/>
                    <a:p>
                      <a:pPr>
                        <a:buNone/>
                      </a:pPr>
                      <a:r>
                        <a:rPr lang="en-NZ" sz="2400"/>
                        <a:t>Eins</a:t>
                      </a:r>
                    </a:p>
                  </a:txBody>
                  <a:tcPr marL="0" marR="0" marT="0" marB="0">
                    <a:lnL>
                      <a:noFill/>
                    </a:lnL>
                    <a:lnR>
                      <a:noFill/>
                    </a:lnR>
                    <a:lnT>
                      <a:noFill/>
                    </a:lnT>
                    <a:lnB>
                      <a:noFill/>
                    </a:lnB>
                    <a:solidFill>
                      <a:srgbClr val="FFFFFF"/>
                    </a:solidFill>
                  </a:tcPr>
                </a:tc>
                <a:tc>
                  <a:txBody>
                    <a:bodyPr/>
                    <a:lstStyle/>
                    <a:p>
                      <a:pPr>
                        <a:buNone/>
                      </a:pPr>
                      <a:r>
                        <a:rPr lang="en-NZ" sz="2400"/>
                        <a:t>Uno</a:t>
                      </a:r>
                    </a:p>
                  </a:txBody>
                  <a:tcPr marL="0" marR="0" marT="0" marB="0">
                    <a:lnL>
                      <a:noFill/>
                    </a:lnL>
                    <a:lnR>
                      <a:noFill/>
                    </a:lnR>
                    <a:lnT>
                      <a:noFill/>
                    </a:lnT>
                    <a:lnB>
                      <a:noFill/>
                    </a:lnB>
                    <a:solidFill>
                      <a:srgbClr val="FFFFFF"/>
                    </a:solidFill>
                  </a:tcPr>
                </a:tc>
                <a:tc>
                  <a:txBody>
                    <a:bodyPr/>
                    <a:lstStyle/>
                    <a:p>
                      <a:pPr>
                        <a:buNone/>
                      </a:pPr>
                      <a:r>
                        <a:rPr lang="en-NZ" sz="2400"/>
                        <a:t>Ena (</a:t>
                      </a:r>
                      <a:r>
                        <a:rPr lang="el-GR" sz="2400"/>
                        <a:t>Ένα)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213501132"/>
                  </a:ext>
                </a:extLst>
              </a:tr>
              <a:tr h="541102">
                <a:tc>
                  <a:txBody>
                    <a:bodyPr/>
                    <a:lstStyle/>
                    <a:p>
                      <a:pPr>
                        <a:buNone/>
                      </a:pPr>
                      <a:r>
                        <a:rPr lang="en-NZ" sz="2400"/>
                        <a:t>2</a:t>
                      </a:r>
                    </a:p>
                  </a:txBody>
                  <a:tcPr marL="0" marR="0" marT="0" marB="0">
                    <a:lnL>
                      <a:noFill/>
                    </a:lnL>
                    <a:lnR>
                      <a:noFill/>
                    </a:lnR>
                    <a:lnT>
                      <a:noFill/>
                    </a:lnT>
                    <a:lnB>
                      <a:noFill/>
                    </a:lnB>
                    <a:solidFill>
                      <a:srgbClr val="FFFFFF"/>
                    </a:solidFill>
                  </a:tcPr>
                </a:tc>
                <a:tc>
                  <a:txBody>
                    <a:bodyPr/>
                    <a:lstStyle/>
                    <a:p>
                      <a:pPr>
                        <a:buNone/>
                      </a:pPr>
                      <a:r>
                        <a:rPr lang="en-NZ" sz="2400" b="1"/>
                        <a:t>T</a:t>
                      </a:r>
                      <a:r>
                        <a:rPr lang="en-NZ" sz="2400"/>
                        <a:t>wo</a:t>
                      </a:r>
                    </a:p>
                  </a:txBody>
                  <a:tcPr marL="0" marR="0" marT="0" marB="0">
                    <a:lnL>
                      <a:noFill/>
                    </a:lnL>
                    <a:lnR>
                      <a:noFill/>
                    </a:lnR>
                    <a:lnT>
                      <a:noFill/>
                    </a:lnT>
                    <a:lnB>
                      <a:noFill/>
                    </a:lnB>
                    <a:solidFill>
                      <a:srgbClr val="FFFFFF"/>
                    </a:solidFill>
                  </a:tcPr>
                </a:tc>
                <a:tc>
                  <a:txBody>
                    <a:bodyPr/>
                    <a:lstStyle/>
                    <a:p>
                      <a:pPr>
                        <a:buNone/>
                      </a:pPr>
                      <a:r>
                        <a:rPr lang="en-NZ" sz="2400" b="1"/>
                        <a:t>D</a:t>
                      </a:r>
                      <a:r>
                        <a:rPr lang="en-NZ" sz="2400"/>
                        <a:t>uo</a:t>
                      </a:r>
                    </a:p>
                  </a:txBody>
                  <a:tcPr marL="0" marR="0" marT="0" marB="0">
                    <a:lnL>
                      <a:noFill/>
                    </a:lnL>
                    <a:lnR>
                      <a:noFill/>
                    </a:lnR>
                    <a:lnT>
                      <a:noFill/>
                    </a:lnT>
                    <a:lnB>
                      <a:noFill/>
                    </a:lnB>
                    <a:solidFill>
                      <a:srgbClr val="FFFFFF"/>
                    </a:solidFill>
                  </a:tcPr>
                </a:tc>
                <a:tc>
                  <a:txBody>
                    <a:bodyPr/>
                    <a:lstStyle/>
                    <a:p>
                      <a:pPr>
                        <a:buNone/>
                      </a:pPr>
                      <a:r>
                        <a:rPr lang="en-NZ" sz="2400" b="1"/>
                        <a:t>D</a:t>
                      </a:r>
                      <a:r>
                        <a:rPr lang="en-NZ" sz="2400"/>
                        <a:t>eux</a:t>
                      </a:r>
                    </a:p>
                  </a:txBody>
                  <a:tcPr marL="0" marR="0" marT="0" marB="0">
                    <a:lnL>
                      <a:noFill/>
                    </a:lnL>
                    <a:lnR>
                      <a:noFill/>
                    </a:lnR>
                    <a:lnT>
                      <a:noFill/>
                    </a:lnT>
                    <a:lnB>
                      <a:noFill/>
                    </a:lnB>
                    <a:solidFill>
                      <a:srgbClr val="FFFFFF"/>
                    </a:solidFill>
                  </a:tcPr>
                </a:tc>
                <a:tc>
                  <a:txBody>
                    <a:bodyPr/>
                    <a:lstStyle/>
                    <a:p>
                      <a:pPr>
                        <a:buNone/>
                      </a:pPr>
                      <a:r>
                        <a:rPr lang="en-NZ" sz="2400" b="1"/>
                        <a:t>Z</a:t>
                      </a:r>
                      <a:r>
                        <a:rPr lang="en-NZ" sz="2400"/>
                        <a:t>wei</a:t>
                      </a:r>
                    </a:p>
                  </a:txBody>
                  <a:tcPr marL="0" marR="0" marT="0" marB="0">
                    <a:lnL>
                      <a:noFill/>
                    </a:lnL>
                    <a:lnR>
                      <a:noFill/>
                    </a:lnR>
                    <a:lnT>
                      <a:noFill/>
                    </a:lnT>
                    <a:lnB>
                      <a:noFill/>
                    </a:lnB>
                    <a:solidFill>
                      <a:srgbClr val="FFFFFF"/>
                    </a:solidFill>
                  </a:tcPr>
                </a:tc>
                <a:tc>
                  <a:txBody>
                    <a:bodyPr/>
                    <a:lstStyle/>
                    <a:p>
                      <a:pPr>
                        <a:buNone/>
                      </a:pPr>
                      <a:r>
                        <a:rPr lang="en-NZ" sz="2400" b="1"/>
                        <a:t>D</a:t>
                      </a:r>
                      <a:r>
                        <a:rPr lang="en-NZ" sz="2400"/>
                        <a:t>os</a:t>
                      </a:r>
                    </a:p>
                  </a:txBody>
                  <a:tcPr marL="0" marR="0" marT="0" marB="0">
                    <a:lnL>
                      <a:noFill/>
                    </a:lnL>
                    <a:lnR>
                      <a:noFill/>
                    </a:lnR>
                    <a:lnT>
                      <a:noFill/>
                    </a:lnT>
                    <a:lnB>
                      <a:noFill/>
                    </a:lnB>
                    <a:solidFill>
                      <a:srgbClr val="FFFFFF"/>
                    </a:solidFill>
                  </a:tcPr>
                </a:tc>
                <a:tc>
                  <a:txBody>
                    <a:bodyPr/>
                    <a:lstStyle/>
                    <a:p>
                      <a:pPr>
                        <a:buNone/>
                      </a:pPr>
                      <a:r>
                        <a:rPr lang="en-NZ" sz="2400" b="1"/>
                        <a:t>D</a:t>
                      </a:r>
                      <a:r>
                        <a:rPr lang="en-NZ" sz="2400"/>
                        <a:t>yo (</a:t>
                      </a:r>
                      <a:r>
                        <a:rPr lang="el-GR" sz="2400"/>
                        <a:t>Δύο)</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904908260"/>
                  </a:ext>
                </a:extLst>
              </a:tr>
              <a:tr h="541102">
                <a:tc>
                  <a:txBody>
                    <a:bodyPr/>
                    <a:lstStyle/>
                    <a:p>
                      <a:pPr>
                        <a:buNone/>
                      </a:pPr>
                      <a:r>
                        <a:rPr lang="en-NZ" sz="2400"/>
                        <a:t>3</a:t>
                      </a:r>
                    </a:p>
                  </a:txBody>
                  <a:tcPr marL="0" marR="0" marT="0" marB="0">
                    <a:lnL>
                      <a:noFill/>
                    </a:lnL>
                    <a:lnR>
                      <a:noFill/>
                    </a:lnR>
                    <a:lnT>
                      <a:noFill/>
                    </a:lnT>
                    <a:lnB>
                      <a:noFill/>
                    </a:lnB>
                    <a:solidFill>
                      <a:srgbClr val="FFFFFF"/>
                    </a:solidFill>
                  </a:tcPr>
                </a:tc>
                <a:tc>
                  <a:txBody>
                    <a:bodyPr/>
                    <a:lstStyle/>
                    <a:p>
                      <a:pPr>
                        <a:buNone/>
                      </a:pPr>
                      <a:r>
                        <a:rPr lang="en-NZ" sz="2400"/>
                        <a:t>Three</a:t>
                      </a:r>
                    </a:p>
                  </a:txBody>
                  <a:tcPr marL="0" marR="0" marT="0" marB="0">
                    <a:lnL>
                      <a:noFill/>
                    </a:lnL>
                    <a:lnR>
                      <a:noFill/>
                    </a:lnR>
                    <a:lnT>
                      <a:noFill/>
                    </a:lnT>
                    <a:lnB>
                      <a:noFill/>
                    </a:lnB>
                    <a:solidFill>
                      <a:srgbClr val="FFFFFF"/>
                    </a:solidFill>
                  </a:tcPr>
                </a:tc>
                <a:tc>
                  <a:txBody>
                    <a:bodyPr/>
                    <a:lstStyle/>
                    <a:p>
                      <a:pPr>
                        <a:buNone/>
                      </a:pPr>
                      <a:r>
                        <a:rPr lang="en-NZ" sz="2400"/>
                        <a:t>Tres</a:t>
                      </a:r>
                    </a:p>
                  </a:txBody>
                  <a:tcPr marL="0" marR="0" marT="0" marB="0">
                    <a:lnL>
                      <a:noFill/>
                    </a:lnL>
                    <a:lnR>
                      <a:noFill/>
                    </a:lnR>
                    <a:lnT>
                      <a:noFill/>
                    </a:lnT>
                    <a:lnB>
                      <a:noFill/>
                    </a:lnB>
                    <a:solidFill>
                      <a:srgbClr val="FFFFFF"/>
                    </a:solidFill>
                  </a:tcPr>
                </a:tc>
                <a:tc>
                  <a:txBody>
                    <a:bodyPr/>
                    <a:lstStyle/>
                    <a:p>
                      <a:pPr>
                        <a:buNone/>
                      </a:pPr>
                      <a:r>
                        <a:rPr lang="en-NZ" sz="2400"/>
                        <a:t>Trois</a:t>
                      </a:r>
                    </a:p>
                  </a:txBody>
                  <a:tcPr marL="0" marR="0" marT="0" marB="0">
                    <a:lnL>
                      <a:noFill/>
                    </a:lnL>
                    <a:lnR>
                      <a:noFill/>
                    </a:lnR>
                    <a:lnT>
                      <a:noFill/>
                    </a:lnT>
                    <a:lnB>
                      <a:noFill/>
                    </a:lnB>
                    <a:solidFill>
                      <a:srgbClr val="FFFFFF"/>
                    </a:solidFill>
                  </a:tcPr>
                </a:tc>
                <a:tc>
                  <a:txBody>
                    <a:bodyPr/>
                    <a:lstStyle/>
                    <a:p>
                      <a:pPr>
                        <a:buNone/>
                      </a:pPr>
                      <a:r>
                        <a:rPr lang="en-NZ" sz="2400"/>
                        <a:t>Drei</a:t>
                      </a:r>
                    </a:p>
                  </a:txBody>
                  <a:tcPr marL="0" marR="0" marT="0" marB="0">
                    <a:lnL>
                      <a:noFill/>
                    </a:lnL>
                    <a:lnR>
                      <a:noFill/>
                    </a:lnR>
                    <a:lnT>
                      <a:noFill/>
                    </a:lnT>
                    <a:lnB>
                      <a:noFill/>
                    </a:lnB>
                    <a:solidFill>
                      <a:srgbClr val="FFFFFF"/>
                    </a:solidFill>
                  </a:tcPr>
                </a:tc>
                <a:tc>
                  <a:txBody>
                    <a:bodyPr/>
                    <a:lstStyle/>
                    <a:p>
                      <a:pPr>
                        <a:buNone/>
                      </a:pPr>
                      <a:r>
                        <a:rPr lang="en-NZ" sz="2400"/>
                        <a:t>Tres</a:t>
                      </a:r>
                    </a:p>
                  </a:txBody>
                  <a:tcPr marL="0" marR="0" marT="0" marB="0">
                    <a:lnL>
                      <a:noFill/>
                    </a:lnL>
                    <a:lnR>
                      <a:noFill/>
                    </a:lnR>
                    <a:lnT>
                      <a:noFill/>
                    </a:lnT>
                    <a:lnB>
                      <a:noFill/>
                    </a:lnB>
                    <a:solidFill>
                      <a:srgbClr val="FFFFFF"/>
                    </a:solidFill>
                  </a:tcPr>
                </a:tc>
                <a:tc>
                  <a:txBody>
                    <a:bodyPr/>
                    <a:lstStyle/>
                    <a:p>
                      <a:pPr>
                        <a:buNone/>
                      </a:pPr>
                      <a:r>
                        <a:rPr lang="en-NZ" sz="2400"/>
                        <a:t>Tria (</a:t>
                      </a:r>
                      <a:r>
                        <a:rPr lang="el-GR" sz="2400"/>
                        <a:t>Τρία)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52768283"/>
                  </a:ext>
                </a:extLst>
              </a:tr>
              <a:tr h="629608">
                <a:tc>
                  <a:txBody>
                    <a:bodyPr/>
                    <a:lstStyle/>
                    <a:p>
                      <a:pPr>
                        <a:buNone/>
                      </a:pPr>
                      <a:r>
                        <a:rPr lang="en-NZ" sz="2400"/>
                        <a:t>4</a:t>
                      </a:r>
                    </a:p>
                  </a:txBody>
                  <a:tcPr marL="0" marR="0" marT="0" marB="0">
                    <a:lnL>
                      <a:noFill/>
                    </a:lnL>
                    <a:lnR>
                      <a:noFill/>
                    </a:lnR>
                    <a:lnT>
                      <a:noFill/>
                    </a:lnT>
                    <a:lnB>
                      <a:noFill/>
                    </a:lnB>
                    <a:solidFill>
                      <a:srgbClr val="FFFFFF"/>
                    </a:solidFill>
                  </a:tcPr>
                </a:tc>
                <a:tc>
                  <a:txBody>
                    <a:bodyPr/>
                    <a:lstStyle/>
                    <a:p>
                      <a:pPr>
                        <a:buNone/>
                      </a:pPr>
                      <a:r>
                        <a:rPr lang="en-NZ" sz="2400"/>
                        <a:t>Four</a:t>
                      </a:r>
                    </a:p>
                  </a:txBody>
                  <a:tcPr marL="0" marR="0" marT="0" marB="0">
                    <a:lnL>
                      <a:noFill/>
                    </a:lnL>
                    <a:lnR>
                      <a:noFill/>
                    </a:lnR>
                    <a:lnT>
                      <a:noFill/>
                    </a:lnT>
                    <a:lnB>
                      <a:noFill/>
                    </a:lnB>
                    <a:solidFill>
                      <a:srgbClr val="FFFFFF"/>
                    </a:solidFill>
                  </a:tcPr>
                </a:tc>
                <a:tc>
                  <a:txBody>
                    <a:bodyPr/>
                    <a:lstStyle/>
                    <a:p>
                      <a:pPr>
                        <a:buNone/>
                      </a:pPr>
                      <a:r>
                        <a:rPr lang="en-NZ" sz="2400"/>
                        <a:t>Quattuor</a:t>
                      </a:r>
                    </a:p>
                  </a:txBody>
                  <a:tcPr marL="0" marR="0" marT="0" marB="0">
                    <a:lnL>
                      <a:noFill/>
                    </a:lnL>
                    <a:lnR>
                      <a:noFill/>
                    </a:lnR>
                    <a:lnT>
                      <a:noFill/>
                    </a:lnT>
                    <a:lnB>
                      <a:noFill/>
                    </a:lnB>
                    <a:solidFill>
                      <a:srgbClr val="FFFFFF"/>
                    </a:solidFill>
                  </a:tcPr>
                </a:tc>
                <a:tc>
                  <a:txBody>
                    <a:bodyPr/>
                    <a:lstStyle/>
                    <a:p>
                      <a:pPr>
                        <a:buNone/>
                      </a:pPr>
                      <a:r>
                        <a:rPr lang="en-NZ" sz="2400"/>
                        <a:t>Quatre</a:t>
                      </a:r>
                    </a:p>
                  </a:txBody>
                  <a:tcPr marL="0" marR="0" marT="0" marB="0">
                    <a:lnL>
                      <a:noFill/>
                    </a:lnL>
                    <a:lnR>
                      <a:noFill/>
                    </a:lnR>
                    <a:lnT>
                      <a:noFill/>
                    </a:lnT>
                    <a:lnB>
                      <a:noFill/>
                    </a:lnB>
                    <a:solidFill>
                      <a:srgbClr val="FFFFFF"/>
                    </a:solidFill>
                  </a:tcPr>
                </a:tc>
                <a:tc>
                  <a:txBody>
                    <a:bodyPr/>
                    <a:lstStyle/>
                    <a:p>
                      <a:pPr>
                        <a:buNone/>
                      </a:pPr>
                      <a:r>
                        <a:rPr lang="en-NZ" sz="2400"/>
                        <a:t>Vier</a:t>
                      </a:r>
                    </a:p>
                  </a:txBody>
                  <a:tcPr marL="0" marR="0" marT="0" marB="0">
                    <a:lnL>
                      <a:noFill/>
                    </a:lnL>
                    <a:lnR>
                      <a:noFill/>
                    </a:lnR>
                    <a:lnT>
                      <a:noFill/>
                    </a:lnT>
                    <a:lnB>
                      <a:noFill/>
                    </a:lnB>
                    <a:solidFill>
                      <a:srgbClr val="FFFFFF"/>
                    </a:solidFill>
                  </a:tcPr>
                </a:tc>
                <a:tc>
                  <a:txBody>
                    <a:bodyPr/>
                    <a:lstStyle/>
                    <a:p>
                      <a:pPr>
                        <a:buNone/>
                      </a:pPr>
                      <a:r>
                        <a:rPr lang="en-NZ" sz="2400"/>
                        <a:t>Cuatro</a:t>
                      </a:r>
                    </a:p>
                  </a:txBody>
                  <a:tcPr marL="0" marR="0" marT="0" marB="0">
                    <a:lnL>
                      <a:noFill/>
                    </a:lnL>
                    <a:lnR>
                      <a:noFill/>
                    </a:lnR>
                    <a:lnT>
                      <a:noFill/>
                    </a:lnT>
                    <a:lnB>
                      <a:noFill/>
                    </a:lnB>
                    <a:solidFill>
                      <a:srgbClr val="FFFFFF"/>
                    </a:solidFill>
                  </a:tcPr>
                </a:tc>
                <a:tc>
                  <a:txBody>
                    <a:bodyPr/>
                    <a:lstStyle/>
                    <a:p>
                      <a:pPr>
                        <a:buNone/>
                      </a:pPr>
                      <a:r>
                        <a:rPr lang="en-NZ" sz="2400"/>
                        <a:t>Tessera (</a:t>
                      </a:r>
                      <a:r>
                        <a:rPr lang="el-GR" sz="2400"/>
                        <a:t>Τέσσερα)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855427943"/>
                  </a:ext>
                </a:extLst>
              </a:tr>
              <a:tr h="541102">
                <a:tc>
                  <a:txBody>
                    <a:bodyPr/>
                    <a:lstStyle/>
                    <a:p>
                      <a:pPr>
                        <a:buNone/>
                      </a:pPr>
                      <a:r>
                        <a:rPr lang="en-NZ" sz="2400"/>
                        <a:t>5</a:t>
                      </a:r>
                    </a:p>
                  </a:txBody>
                  <a:tcPr marL="0" marR="0" marT="0" marB="0">
                    <a:lnL>
                      <a:noFill/>
                    </a:lnL>
                    <a:lnR>
                      <a:noFill/>
                    </a:lnR>
                    <a:lnT>
                      <a:noFill/>
                    </a:lnT>
                    <a:lnB>
                      <a:noFill/>
                    </a:lnB>
                    <a:solidFill>
                      <a:srgbClr val="FFFFFF"/>
                    </a:solidFill>
                  </a:tcPr>
                </a:tc>
                <a:tc>
                  <a:txBody>
                    <a:bodyPr/>
                    <a:lstStyle/>
                    <a:p>
                      <a:pPr>
                        <a:buNone/>
                      </a:pPr>
                      <a:r>
                        <a:rPr lang="en-NZ" sz="2400"/>
                        <a:t>Five</a:t>
                      </a:r>
                    </a:p>
                  </a:txBody>
                  <a:tcPr marL="0" marR="0" marT="0" marB="0">
                    <a:lnL>
                      <a:noFill/>
                    </a:lnL>
                    <a:lnR>
                      <a:noFill/>
                    </a:lnR>
                    <a:lnT>
                      <a:noFill/>
                    </a:lnT>
                    <a:lnB>
                      <a:noFill/>
                    </a:lnB>
                    <a:solidFill>
                      <a:srgbClr val="FFFFFF"/>
                    </a:solidFill>
                  </a:tcPr>
                </a:tc>
                <a:tc>
                  <a:txBody>
                    <a:bodyPr/>
                    <a:lstStyle/>
                    <a:p>
                      <a:pPr>
                        <a:buNone/>
                      </a:pPr>
                      <a:r>
                        <a:rPr lang="en-NZ" sz="2400"/>
                        <a:t>Quinque</a:t>
                      </a:r>
                    </a:p>
                  </a:txBody>
                  <a:tcPr marL="0" marR="0" marT="0" marB="0">
                    <a:lnL>
                      <a:noFill/>
                    </a:lnL>
                    <a:lnR>
                      <a:noFill/>
                    </a:lnR>
                    <a:lnT>
                      <a:noFill/>
                    </a:lnT>
                    <a:lnB>
                      <a:noFill/>
                    </a:lnB>
                    <a:solidFill>
                      <a:srgbClr val="FFFFFF"/>
                    </a:solidFill>
                  </a:tcPr>
                </a:tc>
                <a:tc>
                  <a:txBody>
                    <a:bodyPr/>
                    <a:lstStyle/>
                    <a:p>
                      <a:pPr>
                        <a:buNone/>
                      </a:pPr>
                      <a:r>
                        <a:rPr lang="en-NZ" sz="2400" dirty="0"/>
                        <a:t>Cinq</a:t>
                      </a:r>
                    </a:p>
                  </a:txBody>
                  <a:tcPr marL="0" marR="0" marT="0" marB="0">
                    <a:lnL>
                      <a:noFill/>
                    </a:lnL>
                    <a:lnR>
                      <a:noFill/>
                    </a:lnR>
                    <a:lnT>
                      <a:noFill/>
                    </a:lnT>
                    <a:lnB>
                      <a:noFill/>
                    </a:lnB>
                    <a:solidFill>
                      <a:srgbClr val="FFFFFF"/>
                    </a:solidFill>
                  </a:tcPr>
                </a:tc>
                <a:tc>
                  <a:txBody>
                    <a:bodyPr/>
                    <a:lstStyle/>
                    <a:p>
                      <a:pPr>
                        <a:buNone/>
                      </a:pPr>
                      <a:r>
                        <a:rPr lang="en-NZ" sz="2400"/>
                        <a:t>Fünf</a:t>
                      </a:r>
                    </a:p>
                  </a:txBody>
                  <a:tcPr marL="0" marR="0" marT="0" marB="0">
                    <a:lnL>
                      <a:noFill/>
                    </a:lnL>
                    <a:lnR>
                      <a:noFill/>
                    </a:lnR>
                    <a:lnT>
                      <a:noFill/>
                    </a:lnT>
                    <a:lnB>
                      <a:noFill/>
                    </a:lnB>
                    <a:solidFill>
                      <a:srgbClr val="FFFFFF"/>
                    </a:solidFill>
                  </a:tcPr>
                </a:tc>
                <a:tc>
                  <a:txBody>
                    <a:bodyPr/>
                    <a:lstStyle/>
                    <a:p>
                      <a:pPr>
                        <a:buNone/>
                      </a:pPr>
                      <a:r>
                        <a:rPr lang="en-NZ" sz="2400"/>
                        <a:t>Cinco</a:t>
                      </a:r>
                    </a:p>
                  </a:txBody>
                  <a:tcPr marL="0" marR="0" marT="0" marB="0">
                    <a:lnL>
                      <a:noFill/>
                    </a:lnL>
                    <a:lnR>
                      <a:noFill/>
                    </a:lnR>
                    <a:lnT>
                      <a:noFill/>
                    </a:lnT>
                    <a:lnB>
                      <a:noFill/>
                    </a:lnB>
                    <a:solidFill>
                      <a:srgbClr val="FFFFFF"/>
                    </a:solidFill>
                  </a:tcPr>
                </a:tc>
                <a:tc>
                  <a:txBody>
                    <a:bodyPr/>
                    <a:lstStyle/>
                    <a:p>
                      <a:pPr>
                        <a:buNone/>
                      </a:pPr>
                      <a:r>
                        <a:rPr lang="en-NZ" sz="2400"/>
                        <a:t>Pente (</a:t>
                      </a:r>
                      <a:r>
                        <a:rPr lang="el-GR" sz="2400"/>
                        <a:t>Πέντε)</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2600974"/>
                  </a:ext>
                </a:extLst>
              </a:tr>
              <a:tr h="541102">
                <a:tc>
                  <a:txBody>
                    <a:bodyPr/>
                    <a:lstStyle/>
                    <a:p>
                      <a:pPr>
                        <a:buNone/>
                      </a:pPr>
                      <a:r>
                        <a:rPr lang="en-NZ" sz="2400"/>
                        <a:t>6</a:t>
                      </a:r>
                    </a:p>
                  </a:txBody>
                  <a:tcPr marL="0" marR="0" marT="0" marB="0">
                    <a:lnL>
                      <a:noFill/>
                    </a:lnL>
                    <a:lnR>
                      <a:noFill/>
                    </a:lnR>
                    <a:lnT>
                      <a:noFill/>
                    </a:lnT>
                    <a:lnB>
                      <a:noFill/>
                    </a:lnB>
                    <a:solidFill>
                      <a:srgbClr val="FFFFFF"/>
                    </a:solidFill>
                  </a:tcPr>
                </a:tc>
                <a:tc>
                  <a:txBody>
                    <a:bodyPr/>
                    <a:lstStyle/>
                    <a:p>
                      <a:pPr>
                        <a:buNone/>
                      </a:pPr>
                      <a:r>
                        <a:rPr lang="en-NZ" sz="2400"/>
                        <a:t>Six</a:t>
                      </a:r>
                    </a:p>
                  </a:txBody>
                  <a:tcPr marL="0" marR="0" marT="0" marB="0">
                    <a:lnL>
                      <a:noFill/>
                    </a:lnL>
                    <a:lnR>
                      <a:noFill/>
                    </a:lnR>
                    <a:lnT>
                      <a:noFill/>
                    </a:lnT>
                    <a:lnB>
                      <a:noFill/>
                    </a:lnB>
                    <a:solidFill>
                      <a:srgbClr val="FFFFFF"/>
                    </a:solidFill>
                  </a:tcPr>
                </a:tc>
                <a:tc>
                  <a:txBody>
                    <a:bodyPr/>
                    <a:lstStyle/>
                    <a:p>
                      <a:pPr>
                        <a:buNone/>
                      </a:pPr>
                      <a:r>
                        <a:rPr lang="en-NZ" sz="2400"/>
                        <a:t>Sex</a:t>
                      </a:r>
                    </a:p>
                  </a:txBody>
                  <a:tcPr marL="0" marR="0" marT="0" marB="0">
                    <a:lnL>
                      <a:noFill/>
                    </a:lnL>
                    <a:lnR>
                      <a:noFill/>
                    </a:lnR>
                    <a:lnT>
                      <a:noFill/>
                    </a:lnT>
                    <a:lnB>
                      <a:noFill/>
                    </a:lnB>
                    <a:solidFill>
                      <a:srgbClr val="FFFFFF"/>
                    </a:solidFill>
                  </a:tcPr>
                </a:tc>
                <a:tc>
                  <a:txBody>
                    <a:bodyPr/>
                    <a:lstStyle/>
                    <a:p>
                      <a:pPr>
                        <a:buNone/>
                      </a:pPr>
                      <a:r>
                        <a:rPr lang="en-NZ" sz="2400"/>
                        <a:t>Six</a:t>
                      </a:r>
                    </a:p>
                  </a:txBody>
                  <a:tcPr marL="0" marR="0" marT="0" marB="0">
                    <a:lnL>
                      <a:noFill/>
                    </a:lnL>
                    <a:lnR>
                      <a:noFill/>
                    </a:lnR>
                    <a:lnT>
                      <a:noFill/>
                    </a:lnT>
                    <a:lnB>
                      <a:noFill/>
                    </a:lnB>
                    <a:solidFill>
                      <a:srgbClr val="FFFFFF"/>
                    </a:solidFill>
                  </a:tcPr>
                </a:tc>
                <a:tc>
                  <a:txBody>
                    <a:bodyPr/>
                    <a:lstStyle/>
                    <a:p>
                      <a:pPr>
                        <a:buNone/>
                      </a:pPr>
                      <a:r>
                        <a:rPr lang="en-NZ" sz="2400"/>
                        <a:t>Sechs</a:t>
                      </a:r>
                    </a:p>
                  </a:txBody>
                  <a:tcPr marL="0" marR="0" marT="0" marB="0">
                    <a:lnL>
                      <a:noFill/>
                    </a:lnL>
                    <a:lnR>
                      <a:noFill/>
                    </a:lnR>
                    <a:lnT>
                      <a:noFill/>
                    </a:lnT>
                    <a:lnB>
                      <a:noFill/>
                    </a:lnB>
                    <a:solidFill>
                      <a:srgbClr val="FFFFFF"/>
                    </a:solidFill>
                  </a:tcPr>
                </a:tc>
                <a:tc>
                  <a:txBody>
                    <a:bodyPr/>
                    <a:lstStyle/>
                    <a:p>
                      <a:pPr>
                        <a:buNone/>
                      </a:pPr>
                      <a:r>
                        <a:rPr lang="en-NZ" sz="2400" dirty="0"/>
                        <a:t>Seis</a:t>
                      </a:r>
                    </a:p>
                  </a:txBody>
                  <a:tcPr marL="0" marR="0" marT="0" marB="0">
                    <a:lnL>
                      <a:noFill/>
                    </a:lnL>
                    <a:lnR>
                      <a:noFill/>
                    </a:lnR>
                    <a:lnT>
                      <a:noFill/>
                    </a:lnT>
                    <a:lnB>
                      <a:noFill/>
                    </a:lnB>
                    <a:solidFill>
                      <a:srgbClr val="FFFFFF"/>
                    </a:solidFill>
                  </a:tcPr>
                </a:tc>
                <a:tc>
                  <a:txBody>
                    <a:bodyPr/>
                    <a:lstStyle/>
                    <a:p>
                      <a:pPr>
                        <a:buNone/>
                      </a:pPr>
                      <a:r>
                        <a:rPr lang="en-NZ" sz="2400"/>
                        <a:t>Hexa (</a:t>
                      </a:r>
                      <a:r>
                        <a:rPr lang="el-GR" sz="2400"/>
                        <a:t>Έξι)</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183121028"/>
                  </a:ext>
                </a:extLst>
              </a:tr>
              <a:tr h="541102">
                <a:tc>
                  <a:txBody>
                    <a:bodyPr/>
                    <a:lstStyle/>
                    <a:p>
                      <a:pPr>
                        <a:buNone/>
                      </a:pPr>
                      <a:r>
                        <a:rPr lang="en-NZ" sz="2400"/>
                        <a:t>7</a:t>
                      </a:r>
                    </a:p>
                  </a:txBody>
                  <a:tcPr marL="0" marR="0" marT="0" marB="0">
                    <a:lnL>
                      <a:noFill/>
                    </a:lnL>
                    <a:lnR>
                      <a:noFill/>
                    </a:lnR>
                    <a:lnT>
                      <a:noFill/>
                    </a:lnT>
                    <a:lnB>
                      <a:noFill/>
                    </a:lnB>
                    <a:solidFill>
                      <a:srgbClr val="FFFFFF"/>
                    </a:solidFill>
                  </a:tcPr>
                </a:tc>
                <a:tc>
                  <a:txBody>
                    <a:bodyPr/>
                    <a:lstStyle/>
                    <a:p>
                      <a:pPr>
                        <a:buNone/>
                      </a:pPr>
                      <a:r>
                        <a:rPr lang="en-NZ" sz="2400"/>
                        <a:t>Seven</a:t>
                      </a:r>
                    </a:p>
                  </a:txBody>
                  <a:tcPr marL="0" marR="0" marT="0" marB="0">
                    <a:lnL>
                      <a:noFill/>
                    </a:lnL>
                    <a:lnR>
                      <a:noFill/>
                    </a:lnR>
                    <a:lnT>
                      <a:noFill/>
                    </a:lnT>
                    <a:lnB>
                      <a:noFill/>
                    </a:lnB>
                    <a:solidFill>
                      <a:srgbClr val="FFFFFF"/>
                    </a:solidFill>
                  </a:tcPr>
                </a:tc>
                <a:tc>
                  <a:txBody>
                    <a:bodyPr/>
                    <a:lstStyle/>
                    <a:p>
                      <a:pPr>
                        <a:buNone/>
                      </a:pPr>
                      <a:r>
                        <a:rPr lang="en-NZ" sz="2400"/>
                        <a:t>Septem</a:t>
                      </a:r>
                    </a:p>
                  </a:txBody>
                  <a:tcPr marL="0" marR="0" marT="0" marB="0">
                    <a:lnL>
                      <a:noFill/>
                    </a:lnL>
                    <a:lnR>
                      <a:noFill/>
                    </a:lnR>
                    <a:lnT>
                      <a:noFill/>
                    </a:lnT>
                    <a:lnB>
                      <a:noFill/>
                    </a:lnB>
                    <a:solidFill>
                      <a:srgbClr val="FFFFFF"/>
                    </a:solidFill>
                  </a:tcPr>
                </a:tc>
                <a:tc>
                  <a:txBody>
                    <a:bodyPr/>
                    <a:lstStyle/>
                    <a:p>
                      <a:pPr>
                        <a:buNone/>
                      </a:pPr>
                      <a:r>
                        <a:rPr lang="en-NZ" sz="2400" dirty="0"/>
                        <a:t>Sept</a:t>
                      </a:r>
                    </a:p>
                  </a:txBody>
                  <a:tcPr marL="0" marR="0" marT="0" marB="0">
                    <a:lnL>
                      <a:noFill/>
                    </a:lnL>
                    <a:lnR>
                      <a:noFill/>
                    </a:lnR>
                    <a:lnT>
                      <a:noFill/>
                    </a:lnT>
                    <a:lnB>
                      <a:noFill/>
                    </a:lnB>
                    <a:solidFill>
                      <a:srgbClr val="FFFFFF"/>
                    </a:solidFill>
                  </a:tcPr>
                </a:tc>
                <a:tc>
                  <a:txBody>
                    <a:bodyPr/>
                    <a:lstStyle/>
                    <a:p>
                      <a:pPr>
                        <a:buNone/>
                      </a:pPr>
                      <a:r>
                        <a:rPr lang="en-NZ" sz="2400"/>
                        <a:t>Sieben</a:t>
                      </a:r>
                    </a:p>
                  </a:txBody>
                  <a:tcPr marL="0" marR="0" marT="0" marB="0">
                    <a:lnL>
                      <a:noFill/>
                    </a:lnL>
                    <a:lnR>
                      <a:noFill/>
                    </a:lnR>
                    <a:lnT>
                      <a:noFill/>
                    </a:lnT>
                    <a:lnB>
                      <a:noFill/>
                    </a:lnB>
                    <a:solidFill>
                      <a:srgbClr val="FFFFFF"/>
                    </a:solidFill>
                  </a:tcPr>
                </a:tc>
                <a:tc>
                  <a:txBody>
                    <a:bodyPr/>
                    <a:lstStyle/>
                    <a:p>
                      <a:pPr>
                        <a:buNone/>
                      </a:pPr>
                      <a:r>
                        <a:rPr lang="en-NZ" sz="2400"/>
                        <a:t>Siete</a:t>
                      </a:r>
                    </a:p>
                  </a:txBody>
                  <a:tcPr marL="0" marR="0" marT="0" marB="0">
                    <a:lnL>
                      <a:noFill/>
                    </a:lnL>
                    <a:lnR>
                      <a:noFill/>
                    </a:lnR>
                    <a:lnT>
                      <a:noFill/>
                    </a:lnT>
                    <a:lnB>
                      <a:noFill/>
                    </a:lnB>
                    <a:solidFill>
                      <a:srgbClr val="FFFFFF"/>
                    </a:solidFill>
                  </a:tcPr>
                </a:tc>
                <a:tc>
                  <a:txBody>
                    <a:bodyPr/>
                    <a:lstStyle/>
                    <a:p>
                      <a:pPr>
                        <a:buNone/>
                      </a:pPr>
                      <a:r>
                        <a:rPr lang="en-NZ" sz="2400"/>
                        <a:t>Hepta (</a:t>
                      </a:r>
                      <a:r>
                        <a:rPr lang="el-GR" sz="2400"/>
                        <a:t>Επτά)</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926876233"/>
                  </a:ext>
                </a:extLst>
              </a:tr>
              <a:tr h="541102">
                <a:tc>
                  <a:txBody>
                    <a:bodyPr/>
                    <a:lstStyle/>
                    <a:p>
                      <a:pPr>
                        <a:buNone/>
                      </a:pPr>
                      <a:r>
                        <a:rPr lang="en-NZ" sz="2400"/>
                        <a:t>8</a:t>
                      </a:r>
                    </a:p>
                  </a:txBody>
                  <a:tcPr marL="0" marR="0" marT="0" marB="0">
                    <a:lnL>
                      <a:noFill/>
                    </a:lnL>
                    <a:lnR>
                      <a:noFill/>
                    </a:lnR>
                    <a:lnT>
                      <a:noFill/>
                    </a:lnT>
                    <a:lnB>
                      <a:noFill/>
                    </a:lnB>
                    <a:solidFill>
                      <a:srgbClr val="FFFFFF"/>
                    </a:solidFill>
                  </a:tcPr>
                </a:tc>
                <a:tc>
                  <a:txBody>
                    <a:bodyPr/>
                    <a:lstStyle/>
                    <a:p>
                      <a:pPr>
                        <a:buNone/>
                      </a:pPr>
                      <a:r>
                        <a:rPr lang="en-NZ" sz="2400"/>
                        <a:t>Eight</a:t>
                      </a:r>
                    </a:p>
                  </a:txBody>
                  <a:tcPr marL="0" marR="0" marT="0" marB="0">
                    <a:lnL>
                      <a:noFill/>
                    </a:lnL>
                    <a:lnR>
                      <a:noFill/>
                    </a:lnR>
                    <a:lnT>
                      <a:noFill/>
                    </a:lnT>
                    <a:lnB>
                      <a:noFill/>
                    </a:lnB>
                    <a:solidFill>
                      <a:srgbClr val="FFFFFF"/>
                    </a:solidFill>
                  </a:tcPr>
                </a:tc>
                <a:tc>
                  <a:txBody>
                    <a:bodyPr/>
                    <a:lstStyle/>
                    <a:p>
                      <a:pPr>
                        <a:buNone/>
                      </a:pPr>
                      <a:r>
                        <a:rPr lang="en-NZ" sz="2400"/>
                        <a:t>Octo</a:t>
                      </a:r>
                    </a:p>
                  </a:txBody>
                  <a:tcPr marL="0" marR="0" marT="0" marB="0">
                    <a:lnL>
                      <a:noFill/>
                    </a:lnL>
                    <a:lnR>
                      <a:noFill/>
                    </a:lnR>
                    <a:lnT>
                      <a:noFill/>
                    </a:lnT>
                    <a:lnB>
                      <a:noFill/>
                    </a:lnB>
                    <a:solidFill>
                      <a:srgbClr val="FFFFFF"/>
                    </a:solidFill>
                  </a:tcPr>
                </a:tc>
                <a:tc>
                  <a:txBody>
                    <a:bodyPr/>
                    <a:lstStyle/>
                    <a:p>
                      <a:pPr>
                        <a:buNone/>
                      </a:pPr>
                      <a:r>
                        <a:rPr lang="en-NZ" sz="2400"/>
                        <a:t>Huit</a:t>
                      </a:r>
                    </a:p>
                  </a:txBody>
                  <a:tcPr marL="0" marR="0" marT="0" marB="0">
                    <a:lnL>
                      <a:noFill/>
                    </a:lnL>
                    <a:lnR>
                      <a:noFill/>
                    </a:lnR>
                    <a:lnT>
                      <a:noFill/>
                    </a:lnT>
                    <a:lnB>
                      <a:noFill/>
                    </a:lnB>
                    <a:solidFill>
                      <a:srgbClr val="FFFFFF"/>
                    </a:solidFill>
                  </a:tcPr>
                </a:tc>
                <a:tc>
                  <a:txBody>
                    <a:bodyPr/>
                    <a:lstStyle/>
                    <a:p>
                      <a:pPr>
                        <a:buNone/>
                      </a:pPr>
                      <a:r>
                        <a:rPr lang="en-NZ" sz="2400"/>
                        <a:t>Acht</a:t>
                      </a:r>
                    </a:p>
                  </a:txBody>
                  <a:tcPr marL="0" marR="0" marT="0" marB="0">
                    <a:lnL>
                      <a:noFill/>
                    </a:lnL>
                    <a:lnR>
                      <a:noFill/>
                    </a:lnR>
                    <a:lnT>
                      <a:noFill/>
                    </a:lnT>
                    <a:lnB>
                      <a:noFill/>
                    </a:lnB>
                    <a:solidFill>
                      <a:srgbClr val="FFFFFF"/>
                    </a:solidFill>
                  </a:tcPr>
                </a:tc>
                <a:tc>
                  <a:txBody>
                    <a:bodyPr/>
                    <a:lstStyle/>
                    <a:p>
                      <a:pPr>
                        <a:buNone/>
                      </a:pPr>
                      <a:r>
                        <a:rPr lang="en-NZ" sz="2400"/>
                        <a:t>Ocho</a:t>
                      </a:r>
                    </a:p>
                  </a:txBody>
                  <a:tcPr marL="0" marR="0" marT="0" marB="0">
                    <a:lnL>
                      <a:noFill/>
                    </a:lnL>
                    <a:lnR>
                      <a:noFill/>
                    </a:lnR>
                    <a:lnT>
                      <a:noFill/>
                    </a:lnT>
                    <a:lnB>
                      <a:noFill/>
                    </a:lnB>
                    <a:solidFill>
                      <a:srgbClr val="FFFFFF"/>
                    </a:solidFill>
                  </a:tcPr>
                </a:tc>
                <a:tc>
                  <a:txBody>
                    <a:bodyPr/>
                    <a:lstStyle/>
                    <a:p>
                      <a:pPr>
                        <a:buNone/>
                      </a:pPr>
                      <a:r>
                        <a:rPr lang="en-NZ" sz="2400"/>
                        <a:t>Octo (</a:t>
                      </a:r>
                      <a:r>
                        <a:rPr lang="el-GR" sz="2400"/>
                        <a:t>Οκτώ)</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879231644"/>
                  </a:ext>
                </a:extLst>
              </a:tr>
              <a:tr h="541102">
                <a:tc>
                  <a:txBody>
                    <a:bodyPr/>
                    <a:lstStyle/>
                    <a:p>
                      <a:pPr>
                        <a:buNone/>
                      </a:pPr>
                      <a:r>
                        <a:rPr lang="en-NZ" sz="2400"/>
                        <a:t>9</a:t>
                      </a:r>
                    </a:p>
                  </a:txBody>
                  <a:tcPr marL="0" marR="0" marT="0" marB="0">
                    <a:lnL>
                      <a:noFill/>
                    </a:lnL>
                    <a:lnR>
                      <a:noFill/>
                    </a:lnR>
                    <a:lnT>
                      <a:noFill/>
                    </a:lnT>
                    <a:lnB>
                      <a:noFill/>
                    </a:lnB>
                    <a:solidFill>
                      <a:srgbClr val="FFFFFF"/>
                    </a:solidFill>
                  </a:tcPr>
                </a:tc>
                <a:tc>
                  <a:txBody>
                    <a:bodyPr/>
                    <a:lstStyle/>
                    <a:p>
                      <a:pPr>
                        <a:buNone/>
                      </a:pPr>
                      <a:r>
                        <a:rPr lang="en-NZ" sz="2400"/>
                        <a:t>Nine</a:t>
                      </a:r>
                    </a:p>
                  </a:txBody>
                  <a:tcPr marL="0" marR="0" marT="0" marB="0">
                    <a:lnL>
                      <a:noFill/>
                    </a:lnL>
                    <a:lnR>
                      <a:noFill/>
                    </a:lnR>
                    <a:lnT>
                      <a:noFill/>
                    </a:lnT>
                    <a:lnB>
                      <a:noFill/>
                    </a:lnB>
                    <a:solidFill>
                      <a:srgbClr val="FFFFFF"/>
                    </a:solidFill>
                  </a:tcPr>
                </a:tc>
                <a:tc>
                  <a:txBody>
                    <a:bodyPr/>
                    <a:lstStyle/>
                    <a:p>
                      <a:pPr>
                        <a:buNone/>
                      </a:pPr>
                      <a:r>
                        <a:rPr lang="en-NZ" sz="2400"/>
                        <a:t>Novem</a:t>
                      </a:r>
                    </a:p>
                  </a:txBody>
                  <a:tcPr marL="0" marR="0" marT="0" marB="0">
                    <a:lnL>
                      <a:noFill/>
                    </a:lnL>
                    <a:lnR>
                      <a:noFill/>
                    </a:lnR>
                    <a:lnT>
                      <a:noFill/>
                    </a:lnT>
                    <a:lnB>
                      <a:noFill/>
                    </a:lnB>
                    <a:solidFill>
                      <a:srgbClr val="FFFFFF"/>
                    </a:solidFill>
                  </a:tcPr>
                </a:tc>
                <a:tc>
                  <a:txBody>
                    <a:bodyPr/>
                    <a:lstStyle/>
                    <a:p>
                      <a:pPr>
                        <a:buNone/>
                      </a:pPr>
                      <a:r>
                        <a:rPr lang="en-NZ" sz="2400"/>
                        <a:t>Neuf</a:t>
                      </a:r>
                    </a:p>
                  </a:txBody>
                  <a:tcPr marL="0" marR="0" marT="0" marB="0">
                    <a:lnL>
                      <a:noFill/>
                    </a:lnL>
                    <a:lnR>
                      <a:noFill/>
                    </a:lnR>
                    <a:lnT>
                      <a:noFill/>
                    </a:lnT>
                    <a:lnB>
                      <a:noFill/>
                    </a:lnB>
                    <a:solidFill>
                      <a:srgbClr val="FFFFFF"/>
                    </a:solidFill>
                  </a:tcPr>
                </a:tc>
                <a:tc>
                  <a:txBody>
                    <a:bodyPr/>
                    <a:lstStyle/>
                    <a:p>
                      <a:pPr>
                        <a:buNone/>
                      </a:pPr>
                      <a:r>
                        <a:rPr lang="en-NZ" sz="2400"/>
                        <a:t>Neun</a:t>
                      </a:r>
                    </a:p>
                  </a:txBody>
                  <a:tcPr marL="0" marR="0" marT="0" marB="0">
                    <a:lnL>
                      <a:noFill/>
                    </a:lnL>
                    <a:lnR>
                      <a:noFill/>
                    </a:lnR>
                    <a:lnT>
                      <a:noFill/>
                    </a:lnT>
                    <a:lnB>
                      <a:noFill/>
                    </a:lnB>
                    <a:solidFill>
                      <a:srgbClr val="FFFFFF"/>
                    </a:solidFill>
                  </a:tcPr>
                </a:tc>
                <a:tc>
                  <a:txBody>
                    <a:bodyPr/>
                    <a:lstStyle/>
                    <a:p>
                      <a:pPr>
                        <a:buNone/>
                      </a:pPr>
                      <a:r>
                        <a:rPr lang="en-NZ" sz="2400"/>
                        <a:t>Nueve</a:t>
                      </a:r>
                    </a:p>
                  </a:txBody>
                  <a:tcPr marL="0" marR="0" marT="0" marB="0">
                    <a:lnL>
                      <a:noFill/>
                    </a:lnL>
                    <a:lnR>
                      <a:noFill/>
                    </a:lnR>
                    <a:lnT>
                      <a:noFill/>
                    </a:lnT>
                    <a:lnB>
                      <a:noFill/>
                    </a:lnB>
                    <a:solidFill>
                      <a:srgbClr val="FFFFFF"/>
                    </a:solidFill>
                  </a:tcPr>
                </a:tc>
                <a:tc>
                  <a:txBody>
                    <a:bodyPr/>
                    <a:lstStyle/>
                    <a:p>
                      <a:pPr>
                        <a:buNone/>
                      </a:pPr>
                      <a:r>
                        <a:rPr lang="en-NZ" sz="2400"/>
                        <a:t>Ennea (</a:t>
                      </a:r>
                      <a:r>
                        <a:rPr lang="el-GR" sz="2400"/>
                        <a:t>Εννέα)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754717897"/>
                  </a:ext>
                </a:extLst>
              </a:tr>
              <a:tr h="541102">
                <a:tc>
                  <a:txBody>
                    <a:bodyPr/>
                    <a:lstStyle/>
                    <a:p>
                      <a:pPr>
                        <a:buNone/>
                      </a:pPr>
                      <a:r>
                        <a:rPr lang="en-NZ" sz="2400"/>
                        <a:t>10</a:t>
                      </a:r>
                    </a:p>
                  </a:txBody>
                  <a:tcPr marL="0" marR="0" marT="0" marB="0">
                    <a:lnL>
                      <a:noFill/>
                    </a:lnL>
                    <a:lnR>
                      <a:noFill/>
                    </a:lnR>
                    <a:lnT>
                      <a:noFill/>
                    </a:lnT>
                    <a:lnB>
                      <a:noFill/>
                    </a:lnB>
                    <a:solidFill>
                      <a:srgbClr val="FFFFFF"/>
                    </a:solidFill>
                  </a:tcPr>
                </a:tc>
                <a:tc>
                  <a:txBody>
                    <a:bodyPr/>
                    <a:lstStyle/>
                    <a:p>
                      <a:pPr>
                        <a:buNone/>
                      </a:pPr>
                      <a:r>
                        <a:rPr lang="en-NZ" sz="2400" b="1"/>
                        <a:t>T</a:t>
                      </a:r>
                      <a:r>
                        <a:rPr lang="en-NZ" sz="2400"/>
                        <a:t>en</a:t>
                      </a:r>
                    </a:p>
                  </a:txBody>
                  <a:tcPr marL="0" marR="0" marT="0" marB="0">
                    <a:lnL>
                      <a:noFill/>
                    </a:lnL>
                    <a:lnR>
                      <a:noFill/>
                    </a:lnR>
                    <a:lnT>
                      <a:noFill/>
                    </a:lnT>
                    <a:lnB>
                      <a:noFill/>
                    </a:lnB>
                    <a:solidFill>
                      <a:srgbClr val="FFFFFF"/>
                    </a:solidFill>
                  </a:tcPr>
                </a:tc>
                <a:tc>
                  <a:txBody>
                    <a:bodyPr/>
                    <a:lstStyle/>
                    <a:p>
                      <a:pPr>
                        <a:buNone/>
                      </a:pPr>
                      <a:r>
                        <a:rPr lang="en-NZ" sz="2400" b="1"/>
                        <a:t>D</a:t>
                      </a:r>
                      <a:r>
                        <a:rPr lang="en-NZ" sz="2400"/>
                        <a:t>ecem</a:t>
                      </a:r>
                    </a:p>
                  </a:txBody>
                  <a:tcPr marL="0" marR="0" marT="0" marB="0">
                    <a:lnL>
                      <a:noFill/>
                    </a:lnL>
                    <a:lnR>
                      <a:noFill/>
                    </a:lnR>
                    <a:lnT>
                      <a:noFill/>
                    </a:lnT>
                    <a:lnB>
                      <a:noFill/>
                    </a:lnB>
                    <a:solidFill>
                      <a:srgbClr val="FFFFFF"/>
                    </a:solidFill>
                  </a:tcPr>
                </a:tc>
                <a:tc>
                  <a:txBody>
                    <a:bodyPr/>
                    <a:lstStyle/>
                    <a:p>
                      <a:pPr>
                        <a:buNone/>
                      </a:pPr>
                      <a:r>
                        <a:rPr lang="en-NZ" sz="2400" b="1"/>
                        <a:t>D</a:t>
                      </a:r>
                      <a:r>
                        <a:rPr lang="en-NZ" sz="2400"/>
                        <a:t>ix</a:t>
                      </a:r>
                    </a:p>
                  </a:txBody>
                  <a:tcPr marL="0" marR="0" marT="0" marB="0">
                    <a:lnL>
                      <a:noFill/>
                    </a:lnL>
                    <a:lnR>
                      <a:noFill/>
                    </a:lnR>
                    <a:lnT>
                      <a:noFill/>
                    </a:lnT>
                    <a:lnB>
                      <a:noFill/>
                    </a:lnB>
                    <a:solidFill>
                      <a:srgbClr val="FFFFFF"/>
                    </a:solidFill>
                  </a:tcPr>
                </a:tc>
                <a:tc>
                  <a:txBody>
                    <a:bodyPr/>
                    <a:lstStyle/>
                    <a:p>
                      <a:pPr>
                        <a:buNone/>
                      </a:pPr>
                      <a:r>
                        <a:rPr lang="en-NZ" sz="2400" b="1"/>
                        <a:t>Z</a:t>
                      </a:r>
                      <a:r>
                        <a:rPr lang="en-NZ" sz="2400"/>
                        <a:t>ehn</a:t>
                      </a:r>
                    </a:p>
                  </a:txBody>
                  <a:tcPr marL="0" marR="0" marT="0" marB="0">
                    <a:lnL>
                      <a:noFill/>
                    </a:lnL>
                    <a:lnR>
                      <a:noFill/>
                    </a:lnR>
                    <a:lnT>
                      <a:noFill/>
                    </a:lnT>
                    <a:lnB>
                      <a:noFill/>
                    </a:lnB>
                    <a:solidFill>
                      <a:srgbClr val="FFFFFF"/>
                    </a:solidFill>
                  </a:tcPr>
                </a:tc>
                <a:tc>
                  <a:txBody>
                    <a:bodyPr/>
                    <a:lstStyle/>
                    <a:p>
                      <a:pPr>
                        <a:buNone/>
                      </a:pPr>
                      <a:r>
                        <a:rPr lang="en-NZ" sz="2400" b="1"/>
                        <a:t>D</a:t>
                      </a:r>
                      <a:r>
                        <a:rPr lang="en-NZ" sz="2400"/>
                        <a:t>iez</a:t>
                      </a:r>
                    </a:p>
                  </a:txBody>
                  <a:tcPr marL="0" marR="0" marT="0" marB="0">
                    <a:lnL>
                      <a:noFill/>
                    </a:lnL>
                    <a:lnR>
                      <a:noFill/>
                    </a:lnR>
                    <a:lnT>
                      <a:noFill/>
                    </a:lnT>
                    <a:lnB>
                      <a:noFill/>
                    </a:lnB>
                    <a:solidFill>
                      <a:srgbClr val="FFFFFF"/>
                    </a:solidFill>
                  </a:tcPr>
                </a:tc>
                <a:tc>
                  <a:txBody>
                    <a:bodyPr/>
                    <a:lstStyle/>
                    <a:p>
                      <a:pPr>
                        <a:buNone/>
                      </a:pPr>
                      <a:r>
                        <a:rPr lang="en-NZ" sz="2400" b="1" dirty="0"/>
                        <a:t>D</a:t>
                      </a:r>
                      <a:r>
                        <a:rPr lang="en-NZ" sz="2400" dirty="0"/>
                        <a:t>eca (</a:t>
                      </a:r>
                      <a:r>
                        <a:rPr lang="el-GR" sz="2400" dirty="0"/>
                        <a:t>Δέκα)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662461228"/>
                  </a:ext>
                </a:extLst>
              </a:tr>
            </a:tbl>
          </a:graphicData>
        </a:graphic>
      </p:graphicFrame>
    </p:spTree>
    <p:extLst>
      <p:ext uri="{BB962C8B-B14F-4D97-AF65-F5344CB8AC3E}">
        <p14:creationId xmlns:p14="http://schemas.microsoft.com/office/powerpoint/2010/main" val="423320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9E9C-646A-1F0F-EB80-40C736206A3F}"/>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0187E91E-E6BB-6E44-176A-E417B2F3D97A}"/>
              </a:ext>
            </a:extLst>
          </p:cNvPr>
          <p:cNvSpPr>
            <a:spLocks noGrp="1"/>
          </p:cNvSpPr>
          <p:nvPr>
            <p:ph idx="1"/>
          </p:nvPr>
        </p:nvSpPr>
        <p:spPr/>
        <p:txBody>
          <a:bodyPr/>
          <a:lstStyle/>
          <a:p>
            <a:r>
              <a:rPr lang="en-US" dirty="0"/>
              <a:t>They are all based on ten - the number of digits on our two hands. Also, 10=1+2+3+4 (sum of the first four numbers).  It is interesting that 7 (a prime number) is used in counting time: </a:t>
            </a:r>
            <a:r>
              <a:rPr lang="en-US" b="1" dirty="0"/>
              <a:t>7</a:t>
            </a:r>
            <a:r>
              <a:rPr lang="en-US" dirty="0"/>
              <a:t> days in a week - based on the </a:t>
            </a:r>
            <a:r>
              <a:rPr lang="en-US" b="1" dirty="0"/>
              <a:t>7</a:t>
            </a:r>
            <a:r>
              <a:rPr lang="en-US" dirty="0"/>
              <a:t> heavenly lights that move across the firmament of the stars [Sun, Moon, Mercury, Venus, Mars. Jupiter, Saturn.]  A human lifetime is loosely divided into 7-year epochs until the age of 63.</a:t>
            </a:r>
            <a:endParaRPr lang="en-NZ" dirty="0"/>
          </a:p>
        </p:txBody>
      </p:sp>
    </p:spTree>
    <p:extLst>
      <p:ext uri="{BB962C8B-B14F-4D97-AF65-F5344CB8AC3E}">
        <p14:creationId xmlns:p14="http://schemas.microsoft.com/office/powerpoint/2010/main" val="42115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D90C-2F91-2519-2990-4D980D44DF4B}"/>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A3451675-1CC3-20D8-A995-1BD27833B3DF}"/>
              </a:ext>
            </a:extLst>
          </p:cNvPr>
          <p:cNvSpPr>
            <a:spLocks noGrp="1"/>
          </p:cNvSpPr>
          <p:nvPr>
            <p:ph idx="1"/>
          </p:nvPr>
        </p:nvSpPr>
        <p:spPr/>
        <p:txBody>
          <a:bodyPr/>
          <a:lstStyle/>
          <a:p>
            <a:r>
              <a:rPr lang="en-US" dirty="0"/>
              <a:t>There are </a:t>
            </a:r>
            <a:r>
              <a:rPr lang="en-US" b="1" dirty="0"/>
              <a:t>13</a:t>
            </a:r>
            <a:r>
              <a:rPr lang="en-US" dirty="0"/>
              <a:t> weeks in a season and </a:t>
            </a:r>
            <a:r>
              <a:rPr lang="en-US" b="1" dirty="0"/>
              <a:t>4</a:t>
            </a:r>
            <a:r>
              <a:rPr lang="en-US" dirty="0"/>
              <a:t> seasons in a year, but then there are </a:t>
            </a:r>
            <a:r>
              <a:rPr lang="en-US" b="1" dirty="0"/>
              <a:t>12</a:t>
            </a:r>
            <a:r>
              <a:rPr lang="en-US" dirty="0"/>
              <a:t> months in a year.  A dozen [12] is used in packing things, like eggs.  Day and night each have 12 hours! 12 is an abundant number as it has many [4] factors: 12=2x6=3x4, while ten is a 'poor' number - it has only two: 10=2x5.</a:t>
            </a:r>
          </a:p>
          <a:p>
            <a:r>
              <a:rPr lang="en-US" dirty="0"/>
              <a:t>The ancient Sumerian civilisation had a base of </a:t>
            </a:r>
            <a:r>
              <a:rPr lang="en-US" b="1" dirty="0"/>
              <a:t>60</a:t>
            </a:r>
            <a:r>
              <a:rPr lang="en-US" dirty="0"/>
              <a:t>.  The legacy of that is 1 hour = 60 minutes [minute means small]; and 1 minute = 60 seconds [ the hour was 'first']</a:t>
            </a:r>
          </a:p>
          <a:p>
            <a:r>
              <a:rPr lang="en-US" dirty="0"/>
              <a:t>Anyway, ten has been universally adopted by the modern world as the base for counting. 100=10x10;  1,000 = 10x10x10 and so on.</a:t>
            </a:r>
            <a:endParaRPr lang="en-NZ" dirty="0"/>
          </a:p>
        </p:txBody>
      </p:sp>
    </p:spTree>
    <p:extLst>
      <p:ext uri="{BB962C8B-B14F-4D97-AF65-F5344CB8AC3E}">
        <p14:creationId xmlns:p14="http://schemas.microsoft.com/office/powerpoint/2010/main" val="250734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AABA-85BC-E6A6-AE6D-1EDAB41BCB56}"/>
              </a:ext>
            </a:extLst>
          </p:cNvPr>
          <p:cNvSpPr>
            <a:spLocks noGrp="1"/>
          </p:cNvSpPr>
          <p:nvPr>
            <p:ph type="title"/>
          </p:nvPr>
        </p:nvSpPr>
        <p:spPr/>
        <p:txBody>
          <a:bodyPr>
            <a:noAutofit/>
          </a:bodyPr>
          <a:lstStyle/>
          <a:p>
            <a:r>
              <a:rPr lang="en-US" sz="2800" dirty="0"/>
              <a:t>A more esoteric reason may be that ten has been considered of the Earth because of the four natural realms Mineral. Plant, Animal, Human as shown in this diagram where 1+2+3+4=10</a:t>
            </a:r>
            <a:endParaRPr lang="en-NZ" sz="2800" dirty="0"/>
          </a:p>
        </p:txBody>
      </p:sp>
      <p:pic>
        <p:nvPicPr>
          <p:cNvPr id="3074" name="Picture 2">
            <a:extLst>
              <a:ext uri="{FF2B5EF4-FFF2-40B4-BE49-F238E27FC236}">
                <a16:creationId xmlns:a16="http://schemas.microsoft.com/office/drawing/2014/main" id="{C945D4F3-C5F6-12F2-DF55-4965A6177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73" y="2011322"/>
            <a:ext cx="91440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57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9938-C7F9-040A-241C-AAD984F60459}"/>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01FBE450-9D4D-CA9D-8962-40629912883E}"/>
              </a:ext>
            </a:extLst>
          </p:cNvPr>
          <p:cNvSpPr>
            <a:spLocks noGrp="1"/>
          </p:cNvSpPr>
          <p:nvPr>
            <p:ph idx="1"/>
          </p:nvPr>
        </p:nvSpPr>
        <p:spPr/>
        <p:txBody>
          <a:bodyPr/>
          <a:lstStyle/>
          <a:p>
            <a:r>
              <a:rPr lang="en-US" dirty="0"/>
              <a:t>When doing Arithmetic, writing the full name is rather laborious; we need a </a:t>
            </a:r>
            <a:r>
              <a:rPr lang="en-US" b="1" dirty="0"/>
              <a:t>quicker</a:t>
            </a:r>
            <a:r>
              <a:rPr lang="en-US" dirty="0"/>
              <a:t> system of making marks, or in some other way to keep track, to represent the number.  Historically, it has been quite a journey to arrive at the symbols used so widely today.  Let's explore:</a:t>
            </a:r>
          </a:p>
          <a:p>
            <a:r>
              <a:rPr lang="en-US" dirty="0"/>
              <a:t>What patterns can be made out of each number of small items - in a classroom a selection of florist's coloured glass pebbles.  Here are some - note the relation between Even and Odd -  what do you see?</a:t>
            </a:r>
          </a:p>
        </p:txBody>
      </p:sp>
    </p:spTree>
    <p:extLst>
      <p:ext uri="{BB962C8B-B14F-4D97-AF65-F5344CB8AC3E}">
        <p14:creationId xmlns:p14="http://schemas.microsoft.com/office/powerpoint/2010/main" val="105572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C9CFBB0-39BC-B7FB-25A2-978287245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688" y="0"/>
            <a:ext cx="5507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73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6D0E-A128-EBCD-364C-AD132E68CBF2}"/>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1E1074E0-8B68-DFB3-FD1E-7E5CE80CD828}"/>
              </a:ext>
            </a:extLst>
          </p:cNvPr>
          <p:cNvSpPr>
            <a:spLocks noGrp="1"/>
          </p:cNvSpPr>
          <p:nvPr>
            <p:ph idx="1"/>
          </p:nvPr>
        </p:nvSpPr>
        <p:spPr/>
        <p:txBody>
          <a:bodyPr/>
          <a:lstStyle/>
          <a:p>
            <a:r>
              <a:rPr lang="en-US" dirty="0"/>
              <a:t>Arithmetic can be seen as an entry into Mathematics</a:t>
            </a:r>
          </a:p>
          <a:p>
            <a:r>
              <a:rPr lang="en-US" b="1" dirty="0"/>
              <a:t>Mathematics</a:t>
            </a:r>
            <a:r>
              <a:rPr lang="en-US" dirty="0"/>
              <a:t> is the science and study of quality, structure, space, and change by seeking out patterns and formulating new conjectures, from the Greek ‘</a:t>
            </a:r>
            <a:r>
              <a:rPr lang="en-US" i="1" dirty="0" err="1"/>
              <a:t>manthanein</a:t>
            </a:r>
            <a:r>
              <a:rPr lang="en-US" dirty="0"/>
              <a:t>’ </a:t>
            </a:r>
            <a:r>
              <a:rPr lang="en-US" u="sng" dirty="0"/>
              <a:t>to learn</a:t>
            </a:r>
            <a:r>
              <a:rPr lang="en-US" dirty="0"/>
              <a:t>.  </a:t>
            </a:r>
          </a:p>
          <a:p>
            <a:r>
              <a:rPr lang="en-US" dirty="0"/>
              <a:t>One could say: Mathematics is an intelligent human response to the discovery of the wonders of existence.</a:t>
            </a:r>
          </a:p>
          <a:p>
            <a:endParaRPr lang="en-NZ" dirty="0"/>
          </a:p>
        </p:txBody>
      </p:sp>
    </p:spTree>
    <p:extLst>
      <p:ext uri="{BB962C8B-B14F-4D97-AF65-F5344CB8AC3E}">
        <p14:creationId xmlns:p14="http://schemas.microsoft.com/office/powerpoint/2010/main" val="2291172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AD21-C108-3229-A590-A4FEA44D2A1E}"/>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A116E879-BC07-3457-8C1E-1287987C802E}"/>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326939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0AAB-D3B3-2948-E0EB-A406679047B1}"/>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90F9DB2B-CF11-11E9-7A1D-30A194F4EC43}"/>
              </a:ext>
            </a:extLst>
          </p:cNvPr>
          <p:cNvSpPr>
            <a:spLocks noGrp="1"/>
          </p:cNvSpPr>
          <p:nvPr>
            <p:ph idx="1"/>
          </p:nvPr>
        </p:nvSpPr>
        <p:spPr/>
        <p:txBody>
          <a:bodyPr/>
          <a:lstStyle/>
          <a:p>
            <a:r>
              <a:rPr lang="en-US" dirty="0"/>
              <a:t>At first, as a child, the world, over which the sun shines, appears to us as an outer </a:t>
            </a:r>
            <a:r>
              <a:rPr lang="en-US" b="1" dirty="0"/>
              <a:t>Oneness</a:t>
            </a:r>
            <a:r>
              <a:rPr lang="en-US" dirty="0"/>
              <a:t>.</a:t>
            </a:r>
          </a:p>
          <a:p>
            <a:r>
              <a:rPr lang="en-US" dirty="0"/>
              <a:t>We next differentiate PARTS of existence from their background, so they become separate. This requires discrimination (a process called </a:t>
            </a:r>
            <a:r>
              <a:rPr lang="en-US" b="1" i="1" dirty="0"/>
              <a:t>analysis</a:t>
            </a:r>
            <a:r>
              <a:rPr lang="en-US" dirty="0"/>
              <a:t>).</a:t>
            </a:r>
            <a:br>
              <a:rPr lang="en-US" dirty="0"/>
            </a:br>
            <a:r>
              <a:rPr lang="en-US" dirty="0"/>
              <a:t>Once the parts are separated in our mind, we can count them, acknowledge them.</a:t>
            </a:r>
          </a:p>
          <a:p>
            <a:endParaRPr lang="en-NZ" dirty="0"/>
          </a:p>
        </p:txBody>
      </p:sp>
    </p:spTree>
    <p:extLst>
      <p:ext uri="{BB962C8B-B14F-4D97-AF65-F5344CB8AC3E}">
        <p14:creationId xmlns:p14="http://schemas.microsoft.com/office/powerpoint/2010/main" val="184595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5CEE-F394-0DB4-E15E-05A15A7480AF}"/>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16694E7C-D6F1-3710-26B0-E4F3FA7567A7}"/>
              </a:ext>
            </a:extLst>
          </p:cNvPr>
          <p:cNvSpPr>
            <a:spLocks noGrp="1"/>
          </p:cNvSpPr>
          <p:nvPr>
            <p:ph idx="1"/>
          </p:nvPr>
        </p:nvSpPr>
        <p:spPr/>
        <p:txBody>
          <a:bodyPr/>
          <a:lstStyle/>
          <a:p>
            <a:r>
              <a:rPr lang="en-US" b="1" dirty="0"/>
              <a:t>Arithmetic</a:t>
            </a:r>
            <a:r>
              <a:rPr lang="en-US" dirty="0"/>
              <a:t> is the ‘</a:t>
            </a:r>
            <a:r>
              <a:rPr lang="en-US" i="1" u="sng" dirty="0"/>
              <a:t>art of counting</a:t>
            </a:r>
            <a:r>
              <a:rPr lang="en-US" dirty="0"/>
              <a:t>’ from the Greek ‘</a:t>
            </a:r>
            <a:r>
              <a:rPr lang="en-US" i="1" dirty="0" err="1"/>
              <a:t>arithmos</a:t>
            </a:r>
            <a:r>
              <a:rPr lang="en-US" i="1" dirty="0"/>
              <a:t>’</a:t>
            </a:r>
            <a:r>
              <a:rPr lang="en-US" dirty="0"/>
              <a:t> </a:t>
            </a:r>
            <a:r>
              <a:rPr lang="en-US" u="sng" dirty="0"/>
              <a:t>number</a:t>
            </a:r>
            <a:r>
              <a:rPr lang="en-US" dirty="0"/>
              <a:t>.</a:t>
            </a:r>
          </a:p>
          <a:p>
            <a:r>
              <a:rPr lang="en-US" dirty="0"/>
              <a:t>Numbers are not things – they are ‘ideas’.  So Arithmetic is, essentially, a thinking activity – a ‘spiritual’ science.  Most children encounter this early in their schooling.</a:t>
            </a:r>
          </a:p>
          <a:p>
            <a:endParaRPr lang="en-NZ" dirty="0"/>
          </a:p>
        </p:txBody>
      </p:sp>
    </p:spTree>
    <p:extLst>
      <p:ext uri="{BB962C8B-B14F-4D97-AF65-F5344CB8AC3E}">
        <p14:creationId xmlns:p14="http://schemas.microsoft.com/office/powerpoint/2010/main" val="232730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CB53-58A1-0F25-C45D-BBDB5F73E910}"/>
              </a:ext>
            </a:extLst>
          </p:cNvPr>
          <p:cNvSpPr>
            <a:spLocks noGrp="1"/>
          </p:cNvSpPr>
          <p:nvPr>
            <p:ph type="title"/>
          </p:nvPr>
        </p:nvSpPr>
        <p:spPr>
          <a:xfrm>
            <a:off x="838200" y="365124"/>
            <a:ext cx="10515600" cy="4770401"/>
          </a:xfrm>
        </p:spPr>
        <p:txBody>
          <a:bodyPr>
            <a:normAutofit/>
          </a:bodyPr>
          <a:lstStyle/>
          <a:p>
            <a:r>
              <a:rPr lang="en-US" sz="6600" dirty="0"/>
              <a:t>The three soul forces of </a:t>
            </a:r>
            <a:br>
              <a:rPr lang="en-US" sz="6600" dirty="0"/>
            </a:br>
            <a:r>
              <a:rPr lang="en-US" sz="6600" b="1" dirty="0"/>
              <a:t>willing</a:t>
            </a:r>
            <a:r>
              <a:rPr lang="en-US" sz="6600" dirty="0"/>
              <a:t>, </a:t>
            </a:r>
            <a:r>
              <a:rPr lang="en-US" sz="6600" b="1" dirty="0"/>
              <a:t>feeling</a:t>
            </a:r>
            <a:r>
              <a:rPr lang="en-US" sz="6600" dirty="0"/>
              <a:t> and </a:t>
            </a:r>
            <a:r>
              <a:rPr lang="en-US" sz="6600" b="1" dirty="0"/>
              <a:t>thinking</a:t>
            </a:r>
            <a:r>
              <a:rPr lang="en-US" sz="6600" dirty="0"/>
              <a:t> </a:t>
            </a:r>
            <a:br>
              <a:rPr lang="en-US" sz="6600" dirty="0"/>
            </a:br>
            <a:r>
              <a:rPr lang="en-US" sz="6600" dirty="0"/>
              <a:t>are involved</a:t>
            </a:r>
            <a:endParaRPr lang="en-NZ" sz="6600" dirty="0"/>
          </a:p>
        </p:txBody>
      </p:sp>
      <p:sp>
        <p:nvSpPr>
          <p:cNvPr id="3" name="Content Placeholder 2">
            <a:extLst>
              <a:ext uri="{FF2B5EF4-FFF2-40B4-BE49-F238E27FC236}">
                <a16:creationId xmlns:a16="http://schemas.microsoft.com/office/drawing/2014/main" id="{90DB0A97-F132-AE85-2C39-B6910E725883}"/>
              </a:ext>
            </a:extLst>
          </p:cNvPr>
          <p:cNvSpPr>
            <a:spLocks noGrp="1"/>
          </p:cNvSpPr>
          <p:nvPr>
            <p:ph idx="1"/>
          </p:nvPr>
        </p:nvSpPr>
        <p:spPr/>
        <p:txBody>
          <a:bodyPr>
            <a:normAutofit/>
          </a:bodyPr>
          <a:lstStyle/>
          <a:p>
            <a:pPr marL="0" indent="0">
              <a:buNone/>
            </a:pPr>
            <a:endParaRPr lang="en-US" dirty="0"/>
          </a:p>
          <a:p>
            <a:endParaRPr lang="en-NZ" dirty="0"/>
          </a:p>
        </p:txBody>
      </p:sp>
    </p:spTree>
    <p:extLst>
      <p:ext uri="{BB962C8B-B14F-4D97-AF65-F5344CB8AC3E}">
        <p14:creationId xmlns:p14="http://schemas.microsoft.com/office/powerpoint/2010/main" val="108754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4AF1-64BA-FCA0-94E8-9115982ECDFA}"/>
              </a:ext>
            </a:extLst>
          </p:cNvPr>
          <p:cNvSpPr>
            <a:spLocks noGrp="1"/>
          </p:cNvSpPr>
          <p:nvPr>
            <p:ph type="title"/>
          </p:nvPr>
        </p:nvSpPr>
        <p:spPr/>
        <p:txBody>
          <a:bodyPr/>
          <a:lstStyle/>
          <a:p>
            <a:r>
              <a:rPr lang="en-US" b="1" dirty="0"/>
              <a:t>Willing</a:t>
            </a:r>
            <a:endParaRPr lang="en-NZ" dirty="0"/>
          </a:p>
        </p:txBody>
      </p:sp>
      <p:sp>
        <p:nvSpPr>
          <p:cNvPr id="3" name="Content Placeholder 2">
            <a:extLst>
              <a:ext uri="{FF2B5EF4-FFF2-40B4-BE49-F238E27FC236}">
                <a16:creationId xmlns:a16="http://schemas.microsoft.com/office/drawing/2014/main" id="{DC1DF52A-19DA-86BF-D813-6EBAF55532BE}"/>
              </a:ext>
            </a:extLst>
          </p:cNvPr>
          <p:cNvSpPr>
            <a:spLocks noGrp="1"/>
          </p:cNvSpPr>
          <p:nvPr>
            <p:ph idx="1"/>
          </p:nvPr>
        </p:nvSpPr>
        <p:spPr>
          <a:xfrm>
            <a:off x="838200" y="1573619"/>
            <a:ext cx="10515600" cy="4603344"/>
          </a:xfrm>
        </p:spPr>
        <p:txBody>
          <a:bodyPr>
            <a:normAutofit/>
          </a:bodyPr>
          <a:lstStyle/>
          <a:p>
            <a:r>
              <a:rPr lang="en-US" dirty="0"/>
              <a:t> </a:t>
            </a:r>
            <a:r>
              <a:rPr lang="en-US" b="1" dirty="0"/>
              <a:t>Willing:  </a:t>
            </a:r>
            <a:r>
              <a:rPr lang="en-US" dirty="0"/>
              <a:t>When counting objects of a similar nature, say apples (or in a classroom, maybe, ‘beanbags’) in a basket.  One first perceives a unity, a ‘basket’.  </a:t>
            </a:r>
          </a:p>
          <a:p>
            <a:r>
              <a:rPr lang="en-US" dirty="0"/>
              <a:t>On analysis – an important activity for a school child – the basket is seen to contain many </a:t>
            </a:r>
            <a:r>
              <a:rPr lang="en-NZ" dirty="0"/>
              <a:t>bean-bags</a:t>
            </a:r>
            <a:r>
              <a:rPr lang="en-US" dirty="0"/>
              <a:t>.  How many?  Let’s count!  Now the activity: </a:t>
            </a:r>
            <a:r>
              <a:rPr lang="en-US" u="sng" dirty="0"/>
              <a:t>grasp</a:t>
            </a:r>
            <a:r>
              <a:rPr lang="en-US" dirty="0"/>
              <a:t> a </a:t>
            </a:r>
            <a:r>
              <a:rPr lang="en-NZ" dirty="0"/>
              <a:t>bean-bag</a:t>
            </a:r>
            <a:r>
              <a:rPr lang="en-US" dirty="0"/>
              <a:t> … </a:t>
            </a:r>
            <a:r>
              <a:rPr lang="en-US" u="sng" dirty="0"/>
              <a:t>put</a:t>
            </a:r>
            <a:r>
              <a:rPr lang="en-US" dirty="0"/>
              <a:t> it on the table, and </a:t>
            </a:r>
            <a:r>
              <a:rPr lang="en-US" u="sng" dirty="0"/>
              <a:t>say</a:t>
            </a:r>
            <a:r>
              <a:rPr lang="en-US" dirty="0"/>
              <a:t> “one” … take a second </a:t>
            </a:r>
            <a:r>
              <a:rPr lang="en-NZ" dirty="0"/>
              <a:t>bean-bag</a:t>
            </a:r>
            <a:r>
              <a:rPr lang="en-US" dirty="0"/>
              <a:t> … put on the table beside the first one, and say “two” … and so on until no </a:t>
            </a:r>
            <a:r>
              <a:rPr lang="en-NZ" dirty="0"/>
              <a:t>bean-bag</a:t>
            </a:r>
            <a:r>
              <a:rPr lang="en-US" dirty="0"/>
              <a:t>s are left in the basket and a new pile has been formed on the table (synthesis).  </a:t>
            </a:r>
          </a:p>
          <a:p>
            <a:r>
              <a:rPr lang="en-US" dirty="0"/>
              <a:t>The will activities incurred have been ‘</a:t>
            </a:r>
            <a:r>
              <a:rPr lang="en-US" i="1" dirty="0"/>
              <a:t>grasp’, ‘put’, ‘say’. </a:t>
            </a:r>
            <a:endParaRPr lang="en-US" dirty="0"/>
          </a:p>
          <a:p>
            <a:endParaRPr lang="en-NZ" dirty="0"/>
          </a:p>
        </p:txBody>
      </p:sp>
    </p:spTree>
    <p:extLst>
      <p:ext uri="{BB962C8B-B14F-4D97-AF65-F5344CB8AC3E}">
        <p14:creationId xmlns:p14="http://schemas.microsoft.com/office/powerpoint/2010/main" val="65493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7662-5CF0-D08B-5EE3-4647871F1FEB}"/>
              </a:ext>
            </a:extLst>
          </p:cNvPr>
          <p:cNvSpPr>
            <a:spLocks noGrp="1"/>
          </p:cNvSpPr>
          <p:nvPr>
            <p:ph type="title"/>
          </p:nvPr>
        </p:nvSpPr>
        <p:spPr>
          <a:xfrm>
            <a:off x="177036" y="365125"/>
            <a:ext cx="11638912" cy="1325563"/>
          </a:xfrm>
        </p:spPr>
        <p:txBody>
          <a:bodyPr>
            <a:normAutofit fontScale="90000"/>
          </a:bodyPr>
          <a:lstStyle/>
          <a:p>
            <a:pPr algn="ctr"/>
            <a:r>
              <a:rPr lang="en-NZ" dirty="0"/>
              <a:t>      How many bean-bags?  Let’s Count -</a:t>
            </a:r>
            <a:br>
              <a:rPr lang="en-NZ" dirty="0"/>
            </a:br>
            <a:r>
              <a:rPr lang="en-NZ" dirty="0"/>
              <a:t>take them out one by one:</a:t>
            </a:r>
            <a:br>
              <a:rPr lang="en-NZ" dirty="0"/>
            </a:br>
            <a:r>
              <a:rPr lang="en-NZ" sz="4000" dirty="0"/>
              <a:t>( Full )  &gt;&gt;&gt;1&gt;&gt;&gt;2&gt;&gt;&gt;3&gt;&gt;&gt;4&gt;&gt;&gt;5&gt;&gt;&gt;  (Empty)</a:t>
            </a:r>
            <a:endParaRPr lang="en-NZ" dirty="0"/>
          </a:p>
        </p:txBody>
      </p:sp>
      <p:pic>
        <p:nvPicPr>
          <p:cNvPr id="1026" name="Picture 2">
            <a:extLst>
              <a:ext uri="{FF2B5EF4-FFF2-40B4-BE49-F238E27FC236}">
                <a16:creationId xmlns:a16="http://schemas.microsoft.com/office/drawing/2014/main" id="{43A75AC5-9C56-E64C-8890-5FAC0D1CF8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823" y="2094833"/>
            <a:ext cx="3363986" cy="4763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135222A-01D2-21B4-6FF6-7DCA253E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447" y="2028402"/>
            <a:ext cx="5745210" cy="482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6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E23C-67A3-839F-0707-1737056A3AC8}"/>
              </a:ext>
            </a:extLst>
          </p:cNvPr>
          <p:cNvSpPr>
            <a:spLocks noGrp="1"/>
          </p:cNvSpPr>
          <p:nvPr>
            <p:ph type="title"/>
          </p:nvPr>
        </p:nvSpPr>
        <p:spPr/>
        <p:txBody>
          <a:bodyPr/>
          <a:lstStyle/>
          <a:p>
            <a:r>
              <a:rPr lang="en-NZ" dirty="0"/>
              <a:t>Feeling</a:t>
            </a:r>
          </a:p>
        </p:txBody>
      </p:sp>
      <p:sp>
        <p:nvSpPr>
          <p:cNvPr id="3" name="Content Placeholder 2">
            <a:extLst>
              <a:ext uri="{FF2B5EF4-FFF2-40B4-BE49-F238E27FC236}">
                <a16:creationId xmlns:a16="http://schemas.microsoft.com/office/drawing/2014/main" id="{5FF17B6F-2E42-327D-1E37-F3FC73B94517}"/>
              </a:ext>
            </a:extLst>
          </p:cNvPr>
          <p:cNvSpPr>
            <a:spLocks noGrp="1"/>
          </p:cNvSpPr>
          <p:nvPr>
            <p:ph idx="1"/>
          </p:nvPr>
        </p:nvSpPr>
        <p:spPr/>
        <p:txBody>
          <a:bodyPr/>
          <a:lstStyle/>
          <a:p>
            <a:r>
              <a:rPr lang="en-US" b="1" dirty="0"/>
              <a:t>Feeling</a:t>
            </a:r>
            <a:r>
              <a:rPr lang="en-US" dirty="0"/>
              <a:t> in this situation is connected with the relationships between ‘things’ or ‘beings’, namely between the ‘numbers’ in the sequence which we learn by rote (like poetry) for counting, ‘one, two, three, four, five …’   </a:t>
            </a:r>
          </a:p>
          <a:p>
            <a:r>
              <a:rPr lang="en-US" dirty="0"/>
              <a:t>We get to know that ‘one’ comes first; that ‘four’ comes after ‘three’ but before ‘five’. </a:t>
            </a:r>
          </a:p>
          <a:p>
            <a:r>
              <a:rPr lang="en-US" dirty="0"/>
              <a:t> Every language, a child of feeling, has its own set of Counting Numbers.  We know the numbers ‘by heart’.</a:t>
            </a:r>
          </a:p>
          <a:p>
            <a:endParaRPr lang="en-NZ" dirty="0"/>
          </a:p>
        </p:txBody>
      </p:sp>
    </p:spTree>
    <p:extLst>
      <p:ext uri="{BB962C8B-B14F-4D97-AF65-F5344CB8AC3E}">
        <p14:creationId xmlns:p14="http://schemas.microsoft.com/office/powerpoint/2010/main" val="288617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F0D9-C628-880B-C734-2732160C9CA7}"/>
              </a:ext>
            </a:extLst>
          </p:cNvPr>
          <p:cNvSpPr>
            <a:spLocks noGrp="1"/>
          </p:cNvSpPr>
          <p:nvPr>
            <p:ph type="title"/>
          </p:nvPr>
        </p:nvSpPr>
        <p:spPr/>
        <p:txBody>
          <a:bodyPr/>
          <a:lstStyle/>
          <a:p>
            <a:r>
              <a:rPr lang="en-NZ" dirty="0"/>
              <a:t>Thinking</a:t>
            </a:r>
          </a:p>
        </p:txBody>
      </p:sp>
      <p:sp>
        <p:nvSpPr>
          <p:cNvPr id="3" name="Content Placeholder 2">
            <a:extLst>
              <a:ext uri="{FF2B5EF4-FFF2-40B4-BE49-F238E27FC236}">
                <a16:creationId xmlns:a16="http://schemas.microsoft.com/office/drawing/2014/main" id="{59C40C82-A9B9-74FD-8A50-F46FDD51AFF6}"/>
              </a:ext>
            </a:extLst>
          </p:cNvPr>
          <p:cNvSpPr>
            <a:spLocks noGrp="1"/>
          </p:cNvSpPr>
          <p:nvPr>
            <p:ph idx="1"/>
          </p:nvPr>
        </p:nvSpPr>
        <p:spPr/>
        <p:txBody>
          <a:bodyPr>
            <a:normAutofit fontScale="92500" lnSpcReduction="10000"/>
          </a:bodyPr>
          <a:lstStyle/>
          <a:p>
            <a:r>
              <a:rPr lang="en-US" b="1" dirty="0"/>
              <a:t>Thinking</a:t>
            </a:r>
            <a:r>
              <a:rPr lang="en-US" dirty="0"/>
              <a:t> is a more reflective process.  Here it is concerned with the essential character of each number.</a:t>
            </a:r>
          </a:p>
          <a:p>
            <a:pPr marL="0" indent="0">
              <a:buNone/>
            </a:pPr>
            <a:r>
              <a:rPr lang="en-US" dirty="0"/>
              <a:t>‘</a:t>
            </a:r>
            <a:r>
              <a:rPr lang="en-US" b="1" dirty="0"/>
              <a:t>One</a:t>
            </a:r>
            <a:r>
              <a:rPr lang="en-US" dirty="0"/>
              <a:t>’ is all al</a:t>
            </a:r>
            <a:r>
              <a:rPr lang="en-US" u="sng" dirty="0"/>
              <a:t>one</a:t>
            </a:r>
            <a:r>
              <a:rPr lang="en-US" dirty="0"/>
              <a:t>, I, it is l</a:t>
            </a:r>
            <a:r>
              <a:rPr lang="en-US" u="sng" dirty="0"/>
              <a:t>one</a:t>
            </a:r>
            <a:r>
              <a:rPr lang="en-US" dirty="0"/>
              <a:t>ly, so it needs to be strong and resolute.  In one sense, the whole world is ‘one’.</a:t>
            </a:r>
            <a:br>
              <a:rPr lang="en-US" dirty="0"/>
            </a:br>
            <a:r>
              <a:rPr lang="en-US" dirty="0"/>
              <a:t>‘</a:t>
            </a:r>
            <a:r>
              <a:rPr lang="en-US" b="1" dirty="0"/>
              <a:t>Two</a:t>
            </a:r>
            <a:r>
              <a:rPr lang="en-US" dirty="0"/>
              <a:t>’ has a partner – they can stand side by side: II, as a pair, wings on a bird or butterfly.  Left and right hand (eye, ear, foot, etc.).  But they can also form a polarity, such as father-mother; day-night; sun-moon; up-down; forwards-backwards; window-wall; sky-earth.  Can you think of more?</a:t>
            </a:r>
            <a:br>
              <a:rPr lang="en-US" dirty="0"/>
            </a:br>
            <a:r>
              <a:rPr lang="en-US" dirty="0"/>
              <a:t>‘</a:t>
            </a:r>
            <a:r>
              <a:rPr lang="en-US" b="1" dirty="0"/>
              <a:t>Three</a:t>
            </a:r>
            <a:r>
              <a:rPr lang="en-US" dirty="0"/>
              <a:t>’ can be more complex.  When three stand side by side, III, one is in the middle, with the ends being a polarity: mother-child-father; left-centre-right,  Or three, 3, can form a tripod of equals, as the three legs of a stool.  They may form a sequence: dawn-day-dusk. </a:t>
            </a:r>
          </a:p>
          <a:p>
            <a:endParaRPr lang="en-NZ" dirty="0"/>
          </a:p>
        </p:txBody>
      </p:sp>
    </p:spTree>
    <p:extLst>
      <p:ext uri="{BB962C8B-B14F-4D97-AF65-F5344CB8AC3E}">
        <p14:creationId xmlns:p14="http://schemas.microsoft.com/office/powerpoint/2010/main" val="51807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1363</Words>
  <Application>Microsoft Office PowerPoint</Application>
  <PresentationFormat>Widescreen</PresentationFormat>
  <Paragraphs>118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Arithmetic as an entry into  Mathematics</vt:lpstr>
      <vt:lpstr>PowerPoint Presentation</vt:lpstr>
      <vt:lpstr>PowerPoint Presentation</vt:lpstr>
      <vt:lpstr>PowerPoint Presentation</vt:lpstr>
      <vt:lpstr>The three soul forces of  willing, feeling and thinking  are involved</vt:lpstr>
      <vt:lpstr>Willing</vt:lpstr>
      <vt:lpstr>      How many bean-bags?  Let’s Count - take them out one by one: ( Full )  &gt;&gt;&gt;1&gt;&gt;&gt;2&gt;&gt;&gt;3&gt;&gt;&gt;4&gt;&gt;&gt;5&gt;&gt;&gt;  (Empty)</vt:lpstr>
      <vt:lpstr>Feeling</vt:lpstr>
      <vt:lpstr>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more esoteric reason may be that ten has been considered of the Earth because of the four natural realms Mineral. Plant, Animal, Human as shown in this diagram where 1+2+3+4=10</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Bacchus</dc:creator>
  <cp:lastModifiedBy>Robin Bacchus</cp:lastModifiedBy>
  <cp:revision>1</cp:revision>
  <dcterms:created xsi:type="dcterms:W3CDTF">2026-03-30T04:59:42Z</dcterms:created>
  <dcterms:modified xsi:type="dcterms:W3CDTF">2026-03-30T05:46:13Z</dcterms:modified>
</cp:coreProperties>
</file>